
<file path=[Content_Types].xml><?xml version="1.0" encoding="utf-8"?>
<Types xmlns="http://schemas.openxmlformats.org/package/2006/content-types">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0" r:id="rId4"/>
  </p:sldMasterIdLst>
  <p:sldIdLst>
    <p:sldId id="287" r:id="rId5"/>
    <p:sldId id="288" r:id="rId6"/>
    <p:sldId id="286" r:id="rId7"/>
    <p:sldId id="291" r:id="rId8"/>
    <p:sldId id="292" r:id="rId9"/>
    <p:sldId id="293" r:id="rId10"/>
    <p:sldId id="302" r:id="rId11"/>
    <p:sldId id="303" r:id="rId12"/>
    <p:sldId id="304" r:id="rId13"/>
    <p:sldId id="294" r:id="rId14"/>
    <p:sldId id="295" r:id="rId15"/>
    <p:sldId id="306" r:id="rId16"/>
    <p:sldId id="29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CE9598-ECF2-4A0D-9755-5D489F1C978D}" v="1" dt="2023-03-27T07:24:29.6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7" autoAdjust="0"/>
    <p:restoredTop sz="94660"/>
  </p:normalViewPr>
  <p:slideViewPr>
    <p:cSldViewPr snapToGrid="0">
      <p:cViewPr varScale="1">
        <p:scale>
          <a:sx n="81" d="100"/>
          <a:sy n="81" d="100"/>
        </p:scale>
        <p:origin x="-1144" y="-11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shant Mishra" userId="S::pmishra@iitd.ac.in::32111d0a-672e-4493-8716-899f312041b6" providerId="AD" clId="Web-{09CE9598-ECF2-4A0D-9755-5D489F1C978D}"/>
    <pc:docChg chg="modSld">
      <pc:chgData name="Prashant Mishra" userId="S::pmishra@iitd.ac.in::32111d0a-672e-4493-8716-899f312041b6" providerId="AD" clId="Web-{09CE9598-ECF2-4A0D-9755-5D489F1C978D}" dt="2023-03-27T07:24:29.602" v="0" actId="1076"/>
      <pc:docMkLst>
        <pc:docMk/>
      </pc:docMkLst>
      <pc:sldChg chg="modSp">
        <pc:chgData name="Prashant Mishra" userId="S::pmishra@iitd.ac.in::32111d0a-672e-4493-8716-899f312041b6" providerId="AD" clId="Web-{09CE9598-ECF2-4A0D-9755-5D489F1C978D}" dt="2023-03-27T07:24:29.602" v="0" actId="1076"/>
        <pc:sldMkLst>
          <pc:docMk/>
          <pc:sldMk cId="2370113426" sldId="293"/>
        </pc:sldMkLst>
        <pc:picChg chg="mod">
          <ac:chgData name="Prashant Mishra" userId="S::pmishra@iitd.ac.in::32111d0a-672e-4493-8716-899f312041b6" providerId="AD" clId="Web-{09CE9598-ECF2-4A0D-9755-5D489F1C978D}" dt="2023-03-27T07:24:29.602" v="0" actId="1076"/>
          <ac:picMkLst>
            <pc:docMk/>
            <pc:sldMk cId="2370113426" sldId="293"/>
            <ac:picMk id="7" creationId="{5A95FA02-32C5-434A-8495-02A91E98D5EE}"/>
          </ac:picMkLst>
        </pc:picChg>
      </pc:sldChg>
    </pc:docChg>
  </pc:docChgLst>
</pc:chgInfo>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3D55F9-11A3-4523-8F38-6BA37933791A}" type="datetime1">
              <a:rPr lang="en-US" smtClean="0"/>
              <a:t>3/27/2023</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6536155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4E757A-3EC2-4683-9080-1A460C37C843}" type="datetime1">
              <a:rPr lang="en-US" smtClean="0"/>
              <a:t>3/27/2023</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869390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C8096C-64ED-4153-A483-5C02E44AD5C3}" type="datetime1">
              <a:rPr lang="en-US" smtClean="0"/>
              <a:t>3/27/2023</a:t>
            </a:fld>
            <a:endParaRPr lang="en-US" dirty="0"/>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00752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B9D56B-6EBE-4E5F-99D9-2A3DBDF37D0A}" type="datetime1">
              <a:rPr lang="en-US" smtClean="0"/>
              <a:t>3/27/2023</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42736173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33F3CA-C7E3-432D-9282-18F13836509A}" type="datetime1">
              <a:rPr lang="en-US" smtClean="0"/>
              <a:t>3/27/2023</a:t>
            </a:fld>
            <a:endParaRPr lang="en-US" dirty="0"/>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421558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5BE9C62-1337-40B8-BA50-E9F4861DB4BC}" type="datetime1">
              <a:rPr lang="en-US" smtClean="0"/>
              <a:t>3/27/2023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458790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93BAB95-8DA7-460B-B00A-7037C8394FB0}" type="datetime1">
              <a:rPr lang="en-US" smtClean="0"/>
              <a:pPr/>
              <a:t>3/27/2023</a:t>
            </a:fld>
            <a:endParaRPr lang="en-US" dirty="0"/>
          </a:p>
        </p:txBody>
      </p:sp>
      <p:sp>
        <p:nvSpPr>
          <p:cNvPr id="8" name="Footer Placeholder 7"/>
          <p:cNvSpPr>
            <a:spLocks noGrp="1"/>
          </p:cNvSpPr>
          <p:nvPr>
            <p:ph type="ftr" sz="quarter" idx="11"/>
          </p:nvPr>
        </p:nvSpPr>
        <p:spPr/>
        <p:txBody>
          <a:bodyPr/>
          <a:lstStyle/>
          <a:p>
            <a:r>
              <a:rPr lang="en-US"/>
              <a:t>Sample Footer Text</a:t>
            </a:r>
            <a:endParaRPr lang="en-US" dirty="0">
              <a:solidFill>
                <a:srgbClr val="FFFFFF"/>
              </a:solidFill>
            </a:endParaRPr>
          </a:p>
        </p:txBody>
      </p:sp>
      <p:sp>
        <p:nvSpPr>
          <p:cNvPr id="9" name="Slide Number Placeholder 8"/>
          <p:cNvSpPr>
            <a:spLocks noGrp="1"/>
          </p:cNvSpPr>
          <p:nvPr>
            <p:ph type="sldNum" sz="quarter" idx="12"/>
          </p:nvPr>
        </p:nvSpPr>
        <p:spPr/>
        <p:txBody>
          <a:bodyPr/>
          <a:lstStyle/>
          <a:p>
            <a:fld id="{11A71338-8BA2-4C79-A6C5-5A8E30081D0C}" type="slidenum">
              <a:rPr lang="en-US" smtClean="0"/>
              <a:pPr/>
              <a:t>‹#›</a:t>
            </a:fld>
            <a:endParaRPr lang="en-US" dirty="0"/>
          </a:p>
        </p:txBody>
      </p:sp>
    </p:spTree>
    <p:extLst>
      <p:ext uri="{BB962C8B-B14F-4D97-AF65-F5344CB8AC3E}">
        <p14:creationId xmlns:p14="http://schemas.microsoft.com/office/powerpoint/2010/main" val="321045212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E237E6-0076-4915-A5A8-B7C11FA4F374}" type="datetime1">
              <a:rPr lang="en-US" smtClean="0"/>
              <a:t>3/27/2023</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1399426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05F58F-C0B5-422A-8E5A-6B99E5D80F0A}" type="datetime1">
              <a:rPr lang="en-US" smtClean="0"/>
              <a:t>3/27/2023</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302200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565E655-9687-48DF-A33F-F8824CCCB5D1}" type="datetime1">
              <a:rPr lang="en-US" smtClean="0"/>
              <a:t>3/27/2023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41243582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97FD56A-AAB8-4544-A495-D0645413C9E3}" type="datetime1">
              <a:rPr lang="en-US" smtClean="0"/>
              <a:t>3/27/2023</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900095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3BAB95-8DA7-460B-B00A-7037C8394FB0}" type="datetime1">
              <a:rPr lang="en-US" smtClean="0"/>
              <a:pPr/>
              <a:t>3/27/2023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Sample Footer Text</a:t>
            </a:r>
            <a:endParaRPr lang="en-US" dirty="0">
              <a:solidFill>
                <a:srgbClr val="FFFFFF"/>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A71338-8BA2-4C79-A6C5-5A8E30081D0C}" type="slidenum">
              <a:rPr lang="en-US" smtClean="0"/>
              <a:pPr/>
              <a:t>‹#›</a:t>
            </a:fld>
            <a:endParaRPr lang="en-US" dirty="0"/>
          </a:p>
        </p:txBody>
      </p:sp>
    </p:spTree>
    <p:extLst>
      <p:ext uri="{BB962C8B-B14F-4D97-AF65-F5344CB8AC3E}">
        <p14:creationId xmlns:p14="http://schemas.microsoft.com/office/powerpoint/2010/main" val="1866572691"/>
      </p:ext>
    </p:extLst>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D55ED0B-E89C-4350-93B1-B70DEB599F74}"/>
              </a:ext>
            </a:extLst>
          </p:cNvPr>
          <p:cNvSpPr>
            <a:spLocks noGrp="1"/>
          </p:cNvSpPr>
          <p:nvPr>
            <p:ph type="title"/>
          </p:nvPr>
        </p:nvSpPr>
        <p:spPr>
          <a:xfrm>
            <a:off x="150992" y="188958"/>
            <a:ext cx="11838416" cy="1027283"/>
          </a:xfrm>
        </p:spPr>
        <p:txBody>
          <a:bodyPr/>
          <a:lstStyle/>
          <a:p>
            <a:r>
              <a:rPr lang="en-IN" dirty="0"/>
              <a:t>Nanoimprinting technology</a:t>
            </a:r>
          </a:p>
        </p:txBody>
      </p:sp>
      <p:sp>
        <p:nvSpPr>
          <p:cNvPr id="5" name="Content Placeholder 2">
            <a:extLst>
              <a:ext uri="{FF2B5EF4-FFF2-40B4-BE49-F238E27FC236}">
                <a16:creationId xmlns:a16="http://schemas.microsoft.com/office/drawing/2014/main" id="{CFF4F495-F929-472F-A42D-DEA2A0A95B9D}"/>
              </a:ext>
            </a:extLst>
          </p:cNvPr>
          <p:cNvSpPr>
            <a:spLocks noGrp="1"/>
          </p:cNvSpPr>
          <p:nvPr>
            <p:ph idx="1"/>
          </p:nvPr>
        </p:nvSpPr>
        <p:spPr>
          <a:xfrm>
            <a:off x="150992" y="1118586"/>
            <a:ext cx="11863912" cy="5739413"/>
          </a:xfrm>
        </p:spPr>
        <p:txBody>
          <a:bodyPr>
            <a:normAutofit fontScale="92500" lnSpcReduction="20000"/>
          </a:bodyPr>
          <a:lstStyle/>
          <a:p>
            <a:pPr>
              <a:lnSpc>
                <a:spcPct val="110000"/>
              </a:lnSpc>
            </a:pPr>
            <a:r>
              <a:rPr lang="en-IN" dirty="0"/>
              <a:t>Molecular imprinting nanotechnologies has attracted considerable research interest in that </a:t>
            </a:r>
            <a:r>
              <a:rPr lang="en-IN" dirty="0">
                <a:solidFill>
                  <a:srgbClr val="FF0000"/>
                </a:solidFill>
              </a:rPr>
              <a:t>nanostructured MIPs (N-MIPs) </a:t>
            </a:r>
            <a:r>
              <a:rPr lang="en-IN" dirty="0"/>
              <a:t>show significantly improved characteristics in contrast to bulk MIPs</a:t>
            </a:r>
          </a:p>
          <a:p>
            <a:pPr>
              <a:lnSpc>
                <a:spcPct val="110000"/>
              </a:lnSpc>
            </a:pPr>
            <a:r>
              <a:rPr lang="en-IN" dirty="0"/>
              <a:t>N-MIPs have higher surface area-to-volume ratios, providing a good  accessibility to target species and leading to the improvement of binding kinetics and binding capacity. </a:t>
            </a:r>
          </a:p>
          <a:p>
            <a:pPr>
              <a:lnSpc>
                <a:spcPct val="110000"/>
              </a:lnSpc>
            </a:pPr>
            <a:r>
              <a:rPr lang="en-IN" dirty="0"/>
              <a:t>The templates located within x-nm from the surface can be removed from the bulk materials with a scale of d, and the resultant effective volume of imprinted materials that can rebind target species is</a:t>
            </a:r>
          </a:p>
          <a:p>
            <a:pPr>
              <a:lnSpc>
                <a:spcPct val="110000"/>
              </a:lnSpc>
            </a:pPr>
            <a:r>
              <a:rPr lang="en-IN" dirty="0"/>
              <a:t>In general, the x value is very small for bulk materials. </a:t>
            </a:r>
          </a:p>
          <a:p>
            <a:pPr>
              <a:lnSpc>
                <a:spcPct val="110000"/>
              </a:lnSpc>
            </a:pPr>
            <a:r>
              <a:rPr lang="en-IN" dirty="0"/>
              <a:t>When the imprinted materials with the same size were prepared in the form of nanostructures with a scale of 2x nm, all of the templates can be completely removed from the highly crosslinked matrix, and the resultant sites are all effective for target species.</a:t>
            </a:r>
          </a:p>
        </p:txBody>
      </p:sp>
      <p:pic>
        <p:nvPicPr>
          <p:cNvPr id="7" name="Picture 6">
            <a:extLst>
              <a:ext uri="{FF2B5EF4-FFF2-40B4-BE49-F238E27FC236}">
                <a16:creationId xmlns:a16="http://schemas.microsoft.com/office/drawing/2014/main" id="{E7A5CFC9-3F20-4BAC-AD45-C8D309700588}"/>
              </a:ext>
            </a:extLst>
          </p:cNvPr>
          <p:cNvPicPr>
            <a:picLocks noChangeAspect="1"/>
          </p:cNvPicPr>
          <p:nvPr/>
        </p:nvPicPr>
        <p:blipFill>
          <a:blip r:embed="rId2"/>
          <a:stretch>
            <a:fillRect/>
          </a:stretch>
        </p:blipFill>
        <p:spPr>
          <a:xfrm>
            <a:off x="5016695" y="4327864"/>
            <a:ext cx="1746741" cy="310718"/>
          </a:xfrm>
          <a:prstGeom prst="rect">
            <a:avLst/>
          </a:prstGeom>
        </p:spPr>
      </p:pic>
      <p:cxnSp>
        <p:nvCxnSpPr>
          <p:cNvPr id="6" name="Straight Connector 5">
            <a:extLst>
              <a:ext uri="{FF2B5EF4-FFF2-40B4-BE49-F238E27FC236}">
                <a16:creationId xmlns:a16="http://schemas.microsoft.com/office/drawing/2014/main" id="{C21A2D0A-2075-4F13-9171-3BCB1FED7CD2}"/>
              </a:ext>
            </a:extLst>
          </p:cNvPr>
          <p:cNvCxnSpPr/>
          <p:nvPr/>
        </p:nvCxnSpPr>
        <p:spPr>
          <a:xfrm flipV="1">
            <a:off x="150384" y="1038687"/>
            <a:ext cx="11479364" cy="62144"/>
          </a:xfrm>
          <a:prstGeom prst="line">
            <a:avLst/>
          </a:prstGeom>
          <a:ln w="38100"/>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9697991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0E8A053-2887-49D3-BEDB-B70498AD9D32}"/>
              </a:ext>
            </a:extLst>
          </p:cNvPr>
          <p:cNvSpPr>
            <a:spLocks noGrp="1"/>
          </p:cNvSpPr>
          <p:nvPr>
            <p:ph type="title"/>
          </p:nvPr>
        </p:nvSpPr>
        <p:spPr>
          <a:xfrm>
            <a:off x="214544" y="49968"/>
            <a:ext cx="11762912" cy="1024230"/>
          </a:xfrm>
        </p:spPr>
        <p:txBody>
          <a:bodyPr/>
          <a:lstStyle/>
          <a:p>
            <a:r>
              <a:rPr lang="en-IN" dirty="0"/>
              <a:t>Applications of MIPs</a:t>
            </a:r>
          </a:p>
        </p:txBody>
      </p:sp>
      <p:pic>
        <p:nvPicPr>
          <p:cNvPr id="7" name="Content Placeholder 6">
            <a:extLst>
              <a:ext uri="{FF2B5EF4-FFF2-40B4-BE49-F238E27FC236}">
                <a16:creationId xmlns:a16="http://schemas.microsoft.com/office/drawing/2014/main" id="{11CE3962-5740-40BD-93B9-377F1D851DE4}"/>
              </a:ext>
            </a:extLst>
          </p:cNvPr>
          <p:cNvPicPr>
            <a:picLocks noGrp="1" noChangeAspect="1"/>
          </p:cNvPicPr>
          <p:nvPr>
            <p:ph idx="1"/>
          </p:nvPr>
        </p:nvPicPr>
        <p:blipFill>
          <a:blip r:embed="rId2"/>
          <a:stretch>
            <a:fillRect/>
          </a:stretch>
        </p:blipFill>
        <p:spPr>
          <a:xfrm>
            <a:off x="880179" y="1453811"/>
            <a:ext cx="7391471" cy="5283200"/>
          </a:xfrm>
          <a:ln w="28575">
            <a:solidFill>
              <a:schemeClr val="tx1"/>
            </a:solidFill>
          </a:ln>
        </p:spPr>
      </p:pic>
      <p:sp>
        <p:nvSpPr>
          <p:cNvPr id="9" name="TextBox 8">
            <a:extLst>
              <a:ext uri="{FF2B5EF4-FFF2-40B4-BE49-F238E27FC236}">
                <a16:creationId xmlns:a16="http://schemas.microsoft.com/office/drawing/2014/main" id="{71800F2F-B126-4882-9268-BA46336C40F5}"/>
              </a:ext>
            </a:extLst>
          </p:cNvPr>
          <p:cNvSpPr txBox="1"/>
          <p:nvPr/>
        </p:nvSpPr>
        <p:spPr>
          <a:xfrm>
            <a:off x="8540318" y="2702110"/>
            <a:ext cx="3488923" cy="3970318"/>
          </a:xfrm>
          <a:prstGeom prst="rect">
            <a:avLst/>
          </a:prstGeom>
          <a:noFill/>
        </p:spPr>
        <p:txBody>
          <a:bodyPr wrap="square">
            <a:spAutoFit/>
          </a:bodyPr>
          <a:lstStyle/>
          <a:p>
            <a:r>
              <a:rPr lang="en-IN" dirty="0"/>
              <a:t>Fig. Structural diagram of the applications of MIPs in pre-treatment techniques, chromatography and sensor. Abbreviations: SPE, solid phase</a:t>
            </a:r>
          </a:p>
          <a:p>
            <a:r>
              <a:rPr lang="en-IN" dirty="0"/>
              <a:t>extraction; DSPE, dispersive SPE; MSPD, matrix solid phase dispersion; SPME, solid phase microextraction; SBSE, stir bar sorption extraction; HPLC, high</a:t>
            </a:r>
          </a:p>
          <a:p>
            <a:r>
              <a:rPr lang="en-IN" dirty="0"/>
              <a:t>performance liquid chromatography; CEC, capillary electrochromatography; CLC, capillary liquid chromatography.</a:t>
            </a:r>
          </a:p>
        </p:txBody>
      </p:sp>
      <p:cxnSp>
        <p:nvCxnSpPr>
          <p:cNvPr id="8" name="Straight Connector 7">
            <a:extLst>
              <a:ext uri="{FF2B5EF4-FFF2-40B4-BE49-F238E27FC236}">
                <a16:creationId xmlns:a16="http://schemas.microsoft.com/office/drawing/2014/main" id="{A16C6804-E61C-451A-B71C-3074235CA0F9}"/>
              </a:ext>
            </a:extLst>
          </p:cNvPr>
          <p:cNvCxnSpPr>
            <a:cxnSpLocks/>
          </p:cNvCxnSpPr>
          <p:nvPr/>
        </p:nvCxnSpPr>
        <p:spPr>
          <a:xfrm>
            <a:off x="214544" y="1074198"/>
            <a:ext cx="11397448" cy="0"/>
          </a:xfrm>
          <a:prstGeom prst="line">
            <a:avLst/>
          </a:prstGeom>
          <a:ln w="38100"/>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5508916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0A59C8-B2B6-42F9-8E01-EB64450B36F5}"/>
              </a:ext>
            </a:extLst>
          </p:cNvPr>
          <p:cNvSpPr>
            <a:spLocks noGrp="1"/>
          </p:cNvSpPr>
          <p:nvPr>
            <p:ph type="title"/>
          </p:nvPr>
        </p:nvSpPr>
        <p:spPr>
          <a:xfrm>
            <a:off x="93216" y="-34674"/>
            <a:ext cx="11762912" cy="1024230"/>
          </a:xfrm>
        </p:spPr>
        <p:txBody>
          <a:bodyPr/>
          <a:lstStyle/>
          <a:p>
            <a:r>
              <a:rPr lang="en-IN" dirty="0"/>
              <a:t>Applications of MIPs</a:t>
            </a:r>
          </a:p>
        </p:txBody>
      </p:sp>
      <p:sp>
        <p:nvSpPr>
          <p:cNvPr id="9" name="TextBox 8">
            <a:extLst>
              <a:ext uri="{FF2B5EF4-FFF2-40B4-BE49-F238E27FC236}">
                <a16:creationId xmlns:a16="http://schemas.microsoft.com/office/drawing/2014/main" id="{671B1735-9218-46A3-AA81-7667589B4061}"/>
              </a:ext>
            </a:extLst>
          </p:cNvPr>
          <p:cNvSpPr txBox="1"/>
          <p:nvPr/>
        </p:nvSpPr>
        <p:spPr>
          <a:xfrm>
            <a:off x="6711518" y="6011312"/>
            <a:ext cx="5480481" cy="769441"/>
          </a:xfrm>
          <a:prstGeom prst="rect">
            <a:avLst/>
          </a:prstGeom>
          <a:noFill/>
        </p:spPr>
        <p:txBody>
          <a:bodyPr wrap="square">
            <a:spAutoFit/>
          </a:bodyPr>
          <a:lstStyle/>
          <a:p>
            <a:r>
              <a:rPr lang="en-IN" sz="1400" dirty="0"/>
              <a:t>Figure: Schematic representation of the preparation of antibody-binding-site mimics. Theophylline, the print molecule, binds effectively to the imprint sites, whereas the structurally closely related caffeine does not</a:t>
            </a:r>
            <a:r>
              <a:rPr lang="en-IN" sz="1600" dirty="0"/>
              <a:t>.</a:t>
            </a:r>
            <a:endParaRPr lang="en-IN" sz="2000" dirty="0"/>
          </a:p>
        </p:txBody>
      </p:sp>
      <p:cxnSp>
        <p:nvCxnSpPr>
          <p:cNvPr id="5" name="Straight Connector 4">
            <a:extLst>
              <a:ext uri="{FF2B5EF4-FFF2-40B4-BE49-F238E27FC236}">
                <a16:creationId xmlns:a16="http://schemas.microsoft.com/office/drawing/2014/main" id="{9B946157-100A-4774-AC0F-A469F1EFA65D}"/>
              </a:ext>
            </a:extLst>
          </p:cNvPr>
          <p:cNvCxnSpPr>
            <a:cxnSpLocks/>
          </p:cNvCxnSpPr>
          <p:nvPr/>
        </p:nvCxnSpPr>
        <p:spPr>
          <a:xfrm>
            <a:off x="93216" y="923278"/>
            <a:ext cx="6334216" cy="0"/>
          </a:xfrm>
          <a:prstGeom prst="line">
            <a:avLst/>
          </a:prstGeom>
          <a:ln w="38100"/>
        </p:spPr>
        <p:style>
          <a:lnRef idx="3">
            <a:schemeClr val="accent5"/>
          </a:lnRef>
          <a:fillRef idx="0">
            <a:schemeClr val="accent5"/>
          </a:fillRef>
          <a:effectRef idx="2">
            <a:schemeClr val="accent5"/>
          </a:effectRef>
          <a:fontRef idx="minor">
            <a:schemeClr val="tx1"/>
          </a:fontRef>
        </p:style>
      </p:cxnSp>
      <p:pic>
        <p:nvPicPr>
          <p:cNvPr id="7" name="Content Placeholder 6">
            <a:extLst>
              <a:ext uri="{FF2B5EF4-FFF2-40B4-BE49-F238E27FC236}">
                <a16:creationId xmlns:a16="http://schemas.microsoft.com/office/drawing/2014/main" id="{D1ADA571-B62B-496B-98A0-B4BD69ED8140}"/>
              </a:ext>
            </a:extLst>
          </p:cNvPr>
          <p:cNvPicPr>
            <a:picLocks noGrp="1" noChangeAspect="1"/>
          </p:cNvPicPr>
          <p:nvPr>
            <p:ph idx="1"/>
          </p:nvPr>
        </p:nvPicPr>
        <p:blipFill rotWithShape="1">
          <a:blip r:embed="rId2"/>
          <a:srcRect l="2260" t="1240" r="2332" b="1905"/>
          <a:stretch/>
        </p:blipFill>
        <p:spPr>
          <a:xfrm>
            <a:off x="7096127" y="477441"/>
            <a:ext cx="4574107" cy="5498811"/>
          </a:xfrm>
          <a:ln w="28575">
            <a:solidFill>
              <a:schemeClr val="tx1"/>
            </a:solidFill>
          </a:ln>
        </p:spPr>
      </p:pic>
      <p:sp>
        <p:nvSpPr>
          <p:cNvPr id="10" name="TextBox 9">
            <a:extLst>
              <a:ext uri="{FF2B5EF4-FFF2-40B4-BE49-F238E27FC236}">
                <a16:creationId xmlns:a16="http://schemas.microsoft.com/office/drawing/2014/main" id="{1380E049-6576-4B06-8ACE-E617579D3BDA}"/>
              </a:ext>
            </a:extLst>
          </p:cNvPr>
          <p:cNvSpPr txBox="1"/>
          <p:nvPr/>
        </p:nvSpPr>
        <p:spPr>
          <a:xfrm>
            <a:off x="93216" y="989556"/>
            <a:ext cx="6334216" cy="5509200"/>
          </a:xfrm>
          <a:prstGeom prst="rect">
            <a:avLst/>
          </a:prstGeom>
          <a:noFill/>
        </p:spPr>
        <p:txBody>
          <a:bodyPr wrap="square">
            <a:spAutoFit/>
          </a:bodyPr>
          <a:lstStyle/>
          <a:p>
            <a:pPr marL="285750" indent="-285750" algn="l">
              <a:buFont typeface="Arial" panose="020B0604020202020204" pitchFamily="34" charset="0"/>
              <a:buChar char="•"/>
            </a:pPr>
            <a:r>
              <a:rPr lang="en-IN" sz="2200" b="0" i="0" u="none" strike="noStrike" baseline="0" dirty="0"/>
              <a:t>Imprints against the </a:t>
            </a:r>
            <a:r>
              <a:rPr lang="en-IN" sz="2200" b="1" i="0" u="none" strike="noStrike" baseline="0" dirty="0"/>
              <a:t>bronchodilator drug theophylline</a:t>
            </a:r>
            <a:r>
              <a:rPr lang="en-IN" sz="2200" b="0" i="0" u="none" strike="noStrike" baseline="0" dirty="0"/>
              <a:t> and against the tranquillizer diazepam have shown astonishingly specific recognition</a:t>
            </a:r>
          </a:p>
          <a:p>
            <a:pPr marL="285750" indent="-285750" algn="l">
              <a:buFont typeface="Arial" panose="020B0604020202020204" pitchFamily="34" charset="0"/>
              <a:buChar char="•"/>
            </a:pPr>
            <a:r>
              <a:rPr lang="en-IN" sz="2200" b="0" i="0" u="none" strike="noStrike" baseline="0" dirty="0"/>
              <a:t>In fact, when these MIPs were tested in competitive </a:t>
            </a:r>
            <a:r>
              <a:rPr lang="en-IN" sz="2200" b="0" i="0" u="none" strike="noStrike" baseline="0" dirty="0" err="1"/>
              <a:t>radioimmuno</a:t>
            </a:r>
            <a:r>
              <a:rPr lang="en-IN" sz="2200" b="0" i="0" u="none" strike="noStrike" baseline="0" dirty="0"/>
              <a:t>-</a:t>
            </a:r>
            <a:r>
              <a:rPr lang="en-IN" sz="2200" dirty="0"/>
              <a:t> </a:t>
            </a:r>
            <a:r>
              <a:rPr lang="en-IN" sz="2200" b="0" i="0" u="none" strike="noStrike" baseline="0" dirty="0"/>
              <a:t>style assays, their </a:t>
            </a:r>
            <a:r>
              <a:rPr lang="en-IN" sz="2200" b="1" i="0" u="none" strike="noStrike" baseline="0" dirty="0"/>
              <a:t>recognition of related structures was either </a:t>
            </a:r>
            <a:r>
              <a:rPr lang="en-IN" sz="2200" b="1" i="0" u="none" strike="noStrike" baseline="0" dirty="0" err="1"/>
              <a:t>nonexistent</a:t>
            </a:r>
            <a:r>
              <a:rPr lang="en-IN" sz="2200" b="1" dirty="0"/>
              <a:t> </a:t>
            </a:r>
            <a:r>
              <a:rPr lang="en-IN" sz="2200" b="0" i="0" u="none" strike="noStrike" baseline="0" dirty="0"/>
              <a:t>or far below that of the original print molecule. </a:t>
            </a:r>
          </a:p>
          <a:p>
            <a:pPr marL="285750" indent="-285750" algn="l">
              <a:buFont typeface="Arial" panose="020B0604020202020204" pitchFamily="34" charset="0"/>
              <a:buChar char="•"/>
            </a:pPr>
            <a:r>
              <a:rPr lang="en-IN" sz="2200" b="0" i="0" u="none" strike="noStrike" baseline="0" dirty="0"/>
              <a:t>Amazingly, the </a:t>
            </a:r>
            <a:r>
              <a:rPr lang="en-IN" sz="2200" b="1" i="0" u="none" strike="noStrike" baseline="0" dirty="0"/>
              <a:t>cross-reactivity</a:t>
            </a:r>
            <a:r>
              <a:rPr lang="en-IN" sz="2200" b="1" dirty="0"/>
              <a:t> </a:t>
            </a:r>
            <a:r>
              <a:rPr lang="en-IN" sz="2200" b="1" i="0" u="none" strike="noStrike" baseline="0" dirty="0"/>
              <a:t>profiles of these MIPs was practically</a:t>
            </a:r>
            <a:r>
              <a:rPr lang="en-IN" sz="2200" b="1" dirty="0"/>
              <a:t> </a:t>
            </a:r>
            <a:r>
              <a:rPr lang="en-IN" sz="2200" b="1" i="0" u="none" strike="noStrike" baseline="0" dirty="0"/>
              <a:t>identical to those reported for monoclonal antibodies </a:t>
            </a:r>
            <a:r>
              <a:rPr lang="en-IN" sz="2200" b="0" i="0" u="none" strike="noStrike" baseline="0" dirty="0"/>
              <a:t>against these drugs. </a:t>
            </a:r>
          </a:p>
          <a:p>
            <a:pPr marL="285750" indent="-285750" algn="l">
              <a:buFont typeface="Arial" panose="020B0604020202020204" pitchFamily="34" charset="0"/>
              <a:buChar char="•"/>
            </a:pPr>
            <a:r>
              <a:rPr lang="en-IN" sz="2200" b="0" i="0" u="none" strike="noStrike" baseline="0" dirty="0"/>
              <a:t>The anti-theophylline MIPs were used for the determination of theophylline</a:t>
            </a:r>
            <a:r>
              <a:rPr lang="en-IN" sz="2200" dirty="0"/>
              <a:t> </a:t>
            </a:r>
            <a:r>
              <a:rPr lang="en-IN" sz="2200" b="0" i="0" u="none" strike="noStrike" baseline="0" dirty="0"/>
              <a:t>concentrations in patient serum samples, pointing towards</a:t>
            </a:r>
            <a:r>
              <a:rPr lang="en-IN" sz="2200" dirty="0"/>
              <a:t> </a:t>
            </a:r>
            <a:r>
              <a:rPr lang="en-IN" sz="2200" b="0" i="0" u="none" strike="noStrike" baseline="0" dirty="0"/>
              <a:t>their</a:t>
            </a:r>
            <a:r>
              <a:rPr lang="en-IN" sz="2200" dirty="0"/>
              <a:t> </a:t>
            </a:r>
            <a:r>
              <a:rPr lang="en-IN" sz="2200" b="0" i="0" u="none" strike="noStrike" baseline="0" dirty="0"/>
              <a:t>use as stable alternatives to antibodies</a:t>
            </a:r>
          </a:p>
          <a:p>
            <a:pPr marL="285750" indent="-285750" algn="l">
              <a:buFont typeface="Arial" panose="020B0604020202020204" pitchFamily="34" charset="0"/>
              <a:buChar char="•"/>
            </a:pPr>
            <a:endParaRPr lang="en-IN" sz="2200" dirty="0"/>
          </a:p>
        </p:txBody>
      </p:sp>
    </p:spTree>
    <p:extLst>
      <p:ext uri="{BB962C8B-B14F-4D97-AF65-F5344CB8AC3E}">
        <p14:creationId xmlns:p14="http://schemas.microsoft.com/office/powerpoint/2010/main" val="2187130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D25BC-0405-4E94-9B7B-39AB2ABB5FD6}"/>
              </a:ext>
            </a:extLst>
          </p:cNvPr>
          <p:cNvSpPr>
            <a:spLocks noGrp="1"/>
          </p:cNvSpPr>
          <p:nvPr>
            <p:ph type="title"/>
          </p:nvPr>
        </p:nvSpPr>
        <p:spPr>
          <a:xfrm>
            <a:off x="292962" y="565755"/>
            <a:ext cx="11140736" cy="735706"/>
          </a:xfrm>
        </p:spPr>
        <p:txBody>
          <a:bodyPr>
            <a:noAutofit/>
          </a:bodyPr>
          <a:lstStyle/>
          <a:p>
            <a:r>
              <a:rPr lang="en-IN" dirty="0"/>
              <a:t>Protein imprinting</a:t>
            </a:r>
            <a:br>
              <a:rPr lang="en-IN" dirty="0"/>
            </a:br>
            <a:endParaRPr lang="en-IN" dirty="0"/>
          </a:p>
        </p:txBody>
      </p:sp>
      <p:pic>
        <p:nvPicPr>
          <p:cNvPr id="5" name="Content Placeholder 4">
            <a:extLst>
              <a:ext uri="{FF2B5EF4-FFF2-40B4-BE49-F238E27FC236}">
                <a16:creationId xmlns:a16="http://schemas.microsoft.com/office/drawing/2014/main" id="{278C0AF4-D2B7-4976-9B65-0F5CFF178735}"/>
              </a:ext>
            </a:extLst>
          </p:cNvPr>
          <p:cNvPicPr>
            <a:picLocks noGrp="1" noChangeAspect="1"/>
          </p:cNvPicPr>
          <p:nvPr>
            <p:ph idx="1"/>
          </p:nvPr>
        </p:nvPicPr>
        <p:blipFill rotWithShape="1">
          <a:blip r:embed="rId2"/>
          <a:srcRect l="947" r="1205"/>
          <a:stretch/>
        </p:blipFill>
        <p:spPr>
          <a:xfrm>
            <a:off x="1262846" y="2425390"/>
            <a:ext cx="5364333" cy="4269655"/>
          </a:xfrm>
          <a:ln w="28575">
            <a:solidFill>
              <a:schemeClr val="tx1"/>
            </a:solidFill>
          </a:ln>
        </p:spPr>
      </p:pic>
      <p:sp>
        <p:nvSpPr>
          <p:cNvPr id="9" name="TextBox 8">
            <a:extLst>
              <a:ext uri="{FF2B5EF4-FFF2-40B4-BE49-F238E27FC236}">
                <a16:creationId xmlns:a16="http://schemas.microsoft.com/office/drawing/2014/main" id="{4E435B5B-E2AD-4CE9-A737-491386DB6595}"/>
              </a:ext>
            </a:extLst>
          </p:cNvPr>
          <p:cNvSpPr txBox="1"/>
          <p:nvPr/>
        </p:nvSpPr>
        <p:spPr>
          <a:xfrm>
            <a:off x="6810026" y="3355550"/>
            <a:ext cx="3292021" cy="3502450"/>
          </a:xfrm>
          <a:prstGeom prst="rect">
            <a:avLst/>
          </a:prstGeom>
          <a:noFill/>
        </p:spPr>
        <p:txBody>
          <a:bodyPr wrap="square">
            <a:spAutoFit/>
          </a:bodyPr>
          <a:lstStyle/>
          <a:p>
            <a:r>
              <a:rPr lang="en-IN" dirty="0"/>
              <a:t>Fig: Highly schematic presentation of the concept utilized in a protein imprinting protocol. After allowing the protein to interact with functional monomers, the protein is 'surface</a:t>
            </a:r>
          </a:p>
          <a:p>
            <a:r>
              <a:rPr lang="en-IN" dirty="0"/>
              <a:t>imprinted' to a carrier. Subsequent protein recognition is specific for the print protein,</a:t>
            </a:r>
          </a:p>
          <a:p>
            <a:r>
              <a:rPr lang="en-IN" dirty="0"/>
              <a:t>owing to the complementary binding sites.</a:t>
            </a:r>
          </a:p>
        </p:txBody>
      </p:sp>
      <p:sp>
        <p:nvSpPr>
          <p:cNvPr id="15" name="TextBox 14">
            <a:extLst>
              <a:ext uri="{FF2B5EF4-FFF2-40B4-BE49-F238E27FC236}">
                <a16:creationId xmlns:a16="http://schemas.microsoft.com/office/drawing/2014/main" id="{51480CF8-0268-43AC-A8BF-6991A9ECF7BC}"/>
              </a:ext>
            </a:extLst>
          </p:cNvPr>
          <p:cNvSpPr txBox="1"/>
          <p:nvPr/>
        </p:nvSpPr>
        <p:spPr>
          <a:xfrm>
            <a:off x="292962" y="1301461"/>
            <a:ext cx="7304103" cy="830997"/>
          </a:xfrm>
          <a:prstGeom prst="rect">
            <a:avLst/>
          </a:prstGeom>
          <a:noFill/>
        </p:spPr>
        <p:txBody>
          <a:bodyPr wrap="square">
            <a:spAutoFit/>
          </a:bodyPr>
          <a:lstStyle/>
          <a:p>
            <a:pPr marL="285750" indent="-285750">
              <a:buFont typeface="Arial" panose="020B0604020202020204" pitchFamily="34" charset="0"/>
              <a:buChar char="•"/>
            </a:pPr>
            <a:r>
              <a:rPr lang="en-IN" sz="2400" dirty="0"/>
              <a:t>the specific binding of the glycoprotein transferrin on imprints obtained by surface imprinting</a:t>
            </a:r>
          </a:p>
        </p:txBody>
      </p:sp>
      <p:cxnSp>
        <p:nvCxnSpPr>
          <p:cNvPr id="16" name="Straight Connector 15">
            <a:extLst>
              <a:ext uri="{FF2B5EF4-FFF2-40B4-BE49-F238E27FC236}">
                <a16:creationId xmlns:a16="http://schemas.microsoft.com/office/drawing/2014/main" id="{969153BF-2216-46A2-814E-D4C4907C7D66}"/>
              </a:ext>
            </a:extLst>
          </p:cNvPr>
          <p:cNvCxnSpPr>
            <a:cxnSpLocks/>
          </p:cNvCxnSpPr>
          <p:nvPr/>
        </p:nvCxnSpPr>
        <p:spPr>
          <a:xfrm flipV="1">
            <a:off x="142043" y="985421"/>
            <a:ext cx="11478827" cy="71023"/>
          </a:xfrm>
          <a:prstGeom prst="line">
            <a:avLst/>
          </a:prstGeom>
          <a:ln w="38100"/>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488562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C20ECE-29D9-4B0B-A530-FAA6506A84AB}"/>
              </a:ext>
            </a:extLst>
          </p:cNvPr>
          <p:cNvPicPr>
            <a:picLocks noChangeAspect="1"/>
          </p:cNvPicPr>
          <p:nvPr/>
        </p:nvPicPr>
        <p:blipFill>
          <a:blip r:embed="rId2"/>
          <a:stretch>
            <a:fillRect/>
          </a:stretch>
        </p:blipFill>
        <p:spPr>
          <a:xfrm>
            <a:off x="2083782" y="279321"/>
            <a:ext cx="8024435" cy="5807442"/>
          </a:xfrm>
          <a:prstGeom prst="rect">
            <a:avLst/>
          </a:prstGeom>
          <a:ln w="28575">
            <a:solidFill>
              <a:schemeClr val="tx1"/>
            </a:solidFill>
          </a:ln>
        </p:spPr>
      </p:pic>
      <p:sp>
        <p:nvSpPr>
          <p:cNvPr id="6" name="TextBox 5">
            <a:extLst>
              <a:ext uri="{FF2B5EF4-FFF2-40B4-BE49-F238E27FC236}">
                <a16:creationId xmlns:a16="http://schemas.microsoft.com/office/drawing/2014/main" id="{060471AA-7222-4BDD-AE50-07A7BB9F602F}"/>
              </a:ext>
            </a:extLst>
          </p:cNvPr>
          <p:cNvSpPr txBox="1"/>
          <p:nvPr/>
        </p:nvSpPr>
        <p:spPr>
          <a:xfrm>
            <a:off x="4856442" y="6211669"/>
            <a:ext cx="6684886" cy="646331"/>
          </a:xfrm>
          <a:prstGeom prst="rect">
            <a:avLst/>
          </a:prstGeom>
          <a:noFill/>
        </p:spPr>
        <p:txBody>
          <a:bodyPr wrap="square" rtlCol="0">
            <a:spAutoFit/>
          </a:bodyPr>
          <a:lstStyle/>
          <a:p>
            <a:r>
              <a:rPr lang="en-IN" sz="3600" b="1" dirty="0"/>
              <a:t>Thank You!!</a:t>
            </a:r>
          </a:p>
        </p:txBody>
      </p:sp>
    </p:spTree>
    <p:extLst>
      <p:ext uri="{BB962C8B-B14F-4D97-AF65-F5344CB8AC3E}">
        <p14:creationId xmlns:p14="http://schemas.microsoft.com/office/powerpoint/2010/main" val="479685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4B1B5-8D3E-41EB-9CEE-18AF40DDE088}"/>
              </a:ext>
            </a:extLst>
          </p:cNvPr>
          <p:cNvSpPr>
            <a:spLocks noGrp="1"/>
          </p:cNvSpPr>
          <p:nvPr>
            <p:ph type="title"/>
          </p:nvPr>
        </p:nvSpPr>
        <p:spPr>
          <a:xfrm>
            <a:off x="142043" y="156500"/>
            <a:ext cx="11762912" cy="1024230"/>
          </a:xfrm>
        </p:spPr>
        <p:txBody>
          <a:bodyPr/>
          <a:lstStyle/>
          <a:p>
            <a:r>
              <a:rPr lang="en-IN" dirty="0"/>
              <a:t>Nanoimprinting technology</a:t>
            </a:r>
          </a:p>
        </p:txBody>
      </p:sp>
      <p:sp>
        <p:nvSpPr>
          <p:cNvPr id="3" name="Content Placeholder 2">
            <a:extLst>
              <a:ext uri="{FF2B5EF4-FFF2-40B4-BE49-F238E27FC236}">
                <a16:creationId xmlns:a16="http://schemas.microsoft.com/office/drawing/2014/main" id="{B51238EB-2B22-45E6-89A9-9DEE96CEEC6A}"/>
              </a:ext>
            </a:extLst>
          </p:cNvPr>
          <p:cNvSpPr>
            <a:spLocks noGrp="1"/>
          </p:cNvSpPr>
          <p:nvPr>
            <p:ph idx="1"/>
          </p:nvPr>
        </p:nvSpPr>
        <p:spPr>
          <a:xfrm>
            <a:off x="142043" y="1429305"/>
            <a:ext cx="11762912" cy="5282213"/>
          </a:xfrm>
        </p:spPr>
        <p:txBody>
          <a:bodyPr>
            <a:normAutofit/>
          </a:bodyPr>
          <a:lstStyle/>
          <a:p>
            <a:pPr>
              <a:lnSpc>
                <a:spcPct val="100000"/>
              </a:lnSpc>
            </a:pPr>
            <a:r>
              <a:rPr lang="en-IN" dirty="0"/>
              <a:t>Thus, nanoimprinted materials </a:t>
            </a:r>
            <a:r>
              <a:rPr lang="en-IN" b="1" dirty="0"/>
              <a:t>are expected to improve the binding capacity, binding kinetics, and site accessibility of imprinted materials N-MIPs</a:t>
            </a:r>
            <a:r>
              <a:rPr lang="en-IN" dirty="0"/>
              <a:t> with different forms such as nanoparticles, nanotubes and nanowires have been synthesized by using different nanotechnologies</a:t>
            </a:r>
          </a:p>
          <a:p>
            <a:pPr>
              <a:lnSpc>
                <a:spcPct val="100000"/>
              </a:lnSpc>
            </a:pPr>
            <a:r>
              <a:rPr lang="en-IN" dirty="0"/>
              <a:t>Zhang et al. reported the surface imprinting of 2,4,6-trinitrotoluene (TNT) molecules at the surface of silica nanoparticles. </a:t>
            </a:r>
          </a:p>
          <a:p>
            <a:pPr lvl="1">
              <a:lnSpc>
                <a:spcPct val="100000"/>
              </a:lnSpc>
            </a:pPr>
            <a:r>
              <a:rPr lang="en-IN" sz="2800" dirty="0"/>
              <a:t>The uniform core–shell particles with TNT-imprinted polymer </a:t>
            </a:r>
            <a:r>
              <a:rPr lang="en-IN" sz="2800" dirty="0" err="1"/>
              <a:t>nanoshells</a:t>
            </a:r>
            <a:r>
              <a:rPr lang="en-IN" sz="2800" dirty="0"/>
              <a:t> had a high density of effective recognition sites, which was nearly 5-fold higher than that of traditional imprinted materials.</a:t>
            </a:r>
          </a:p>
          <a:p>
            <a:pPr lvl="1">
              <a:lnSpc>
                <a:spcPct val="100000"/>
              </a:lnSpc>
            </a:pPr>
            <a:r>
              <a:rPr lang="en-IN" sz="2800" dirty="0"/>
              <a:t>The results provided a new strategy for preparing nanosized imprinted materials. </a:t>
            </a:r>
            <a:endParaRPr lang="en-IN" dirty="0"/>
          </a:p>
        </p:txBody>
      </p:sp>
      <p:cxnSp>
        <p:nvCxnSpPr>
          <p:cNvPr id="4" name="Straight Connector 3">
            <a:extLst>
              <a:ext uri="{FF2B5EF4-FFF2-40B4-BE49-F238E27FC236}">
                <a16:creationId xmlns:a16="http://schemas.microsoft.com/office/drawing/2014/main" id="{6F028D6E-72AB-452A-9612-95D06B851698}"/>
              </a:ext>
            </a:extLst>
          </p:cNvPr>
          <p:cNvCxnSpPr/>
          <p:nvPr/>
        </p:nvCxnSpPr>
        <p:spPr>
          <a:xfrm flipV="1">
            <a:off x="150384" y="1038687"/>
            <a:ext cx="11479364" cy="62144"/>
          </a:xfrm>
          <a:prstGeom prst="line">
            <a:avLst/>
          </a:prstGeom>
          <a:ln w="38100"/>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638578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28900E9-2DD7-405E-84F7-AD9DD3E0BC33}"/>
              </a:ext>
            </a:extLst>
          </p:cNvPr>
          <p:cNvSpPr>
            <a:spLocks noGrp="1"/>
          </p:cNvSpPr>
          <p:nvPr>
            <p:ph type="title"/>
          </p:nvPr>
        </p:nvSpPr>
        <p:spPr>
          <a:xfrm>
            <a:off x="150992" y="188958"/>
            <a:ext cx="11838416" cy="1027283"/>
          </a:xfrm>
        </p:spPr>
        <p:txBody>
          <a:bodyPr/>
          <a:lstStyle/>
          <a:p>
            <a:r>
              <a:rPr lang="en-IN" dirty="0"/>
              <a:t>Comparison of bulk MIPs and Nanostructured MIPs</a:t>
            </a:r>
          </a:p>
        </p:txBody>
      </p:sp>
      <p:pic>
        <p:nvPicPr>
          <p:cNvPr id="3" name="Content Placeholder 2">
            <a:extLst>
              <a:ext uri="{FF2B5EF4-FFF2-40B4-BE49-F238E27FC236}">
                <a16:creationId xmlns:a16="http://schemas.microsoft.com/office/drawing/2014/main" id="{D27DD48C-6A74-4D0A-9259-F1EC907147BC}"/>
              </a:ext>
            </a:extLst>
          </p:cNvPr>
          <p:cNvPicPr>
            <a:picLocks noGrp="1" noChangeAspect="1"/>
          </p:cNvPicPr>
          <p:nvPr>
            <p:ph idx="1"/>
          </p:nvPr>
        </p:nvPicPr>
        <p:blipFill>
          <a:blip r:embed="rId2"/>
          <a:stretch>
            <a:fillRect/>
          </a:stretch>
        </p:blipFill>
        <p:spPr>
          <a:xfrm>
            <a:off x="209972" y="1351801"/>
            <a:ext cx="11583915" cy="5296479"/>
          </a:xfrm>
          <a:ln w="28575">
            <a:solidFill>
              <a:schemeClr val="tx1"/>
            </a:solidFill>
          </a:ln>
        </p:spPr>
      </p:pic>
      <p:cxnSp>
        <p:nvCxnSpPr>
          <p:cNvPr id="6" name="Straight Connector 5">
            <a:extLst>
              <a:ext uri="{FF2B5EF4-FFF2-40B4-BE49-F238E27FC236}">
                <a16:creationId xmlns:a16="http://schemas.microsoft.com/office/drawing/2014/main" id="{31EA3B00-E545-4A3F-895D-261B89FCB461}"/>
              </a:ext>
            </a:extLst>
          </p:cNvPr>
          <p:cNvCxnSpPr/>
          <p:nvPr/>
        </p:nvCxnSpPr>
        <p:spPr>
          <a:xfrm flipV="1">
            <a:off x="150384" y="1038687"/>
            <a:ext cx="11479364" cy="62144"/>
          </a:xfrm>
          <a:prstGeom prst="line">
            <a:avLst/>
          </a:prstGeom>
          <a:ln w="38100"/>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187737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C9E128F6-D198-45E5-86A7-852E3C49E74F}"/>
              </a:ext>
            </a:extLst>
          </p:cNvPr>
          <p:cNvPicPr>
            <a:picLocks noGrp="1" noChangeAspect="1"/>
          </p:cNvPicPr>
          <p:nvPr>
            <p:ph idx="1"/>
          </p:nvPr>
        </p:nvPicPr>
        <p:blipFill>
          <a:blip r:embed="rId2"/>
          <a:stretch>
            <a:fillRect/>
          </a:stretch>
        </p:blipFill>
        <p:spPr>
          <a:xfrm>
            <a:off x="637717" y="319597"/>
            <a:ext cx="6526563" cy="6450868"/>
          </a:xfrm>
        </p:spPr>
      </p:pic>
      <p:sp>
        <p:nvSpPr>
          <p:cNvPr id="9" name="TextBox 8">
            <a:extLst>
              <a:ext uri="{FF2B5EF4-FFF2-40B4-BE49-F238E27FC236}">
                <a16:creationId xmlns:a16="http://schemas.microsoft.com/office/drawing/2014/main" id="{513BD8B2-AE48-4A85-B03E-9D1BF7F16A95}"/>
              </a:ext>
            </a:extLst>
          </p:cNvPr>
          <p:cNvSpPr txBox="1"/>
          <p:nvPr/>
        </p:nvSpPr>
        <p:spPr>
          <a:xfrm>
            <a:off x="7035553" y="1165902"/>
            <a:ext cx="4145872" cy="5909310"/>
          </a:xfrm>
          <a:prstGeom prst="rect">
            <a:avLst/>
          </a:prstGeom>
          <a:noFill/>
        </p:spPr>
        <p:txBody>
          <a:bodyPr wrap="square">
            <a:spAutoFit/>
          </a:bodyPr>
          <a:lstStyle/>
          <a:p>
            <a:pPr algn="l"/>
            <a:r>
              <a:rPr lang="en-IN" sz="1400" b="1" i="0" u="none" strike="noStrike" baseline="0" dirty="0">
                <a:latin typeface="AdvOTd3a5f740"/>
              </a:rPr>
              <a:t>Fig.  </a:t>
            </a:r>
            <a:r>
              <a:rPr lang="en-IN" sz="1400" b="1" i="0" u="none" strike="noStrike" baseline="0" dirty="0">
                <a:latin typeface="AdvOT9b12cd41"/>
              </a:rPr>
              <a:t>Schematic representation of nanoimprinting</a:t>
            </a:r>
            <a:r>
              <a:rPr lang="en-IN" sz="1400" b="0" i="0" u="none" strike="noStrike" baseline="0" dirty="0">
                <a:latin typeface="AdvOT9b12cd41"/>
              </a:rPr>
              <a:t>. </a:t>
            </a:r>
          </a:p>
          <a:p>
            <a:pPr algn="l"/>
            <a:r>
              <a:rPr lang="en-IN" sz="1400" b="0" i="0" u="none" strike="noStrike" baseline="0" dirty="0">
                <a:latin typeface="AdvOT9b12cd41"/>
              </a:rPr>
              <a:t>(A) Schematic illustration of the distribution of effective binding sites in the imprinted bulk materials</a:t>
            </a:r>
          </a:p>
          <a:p>
            <a:pPr algn="l"/>
            <a:r>
              <a:rPr lang="en-IN" sz="1400" b="0" i="0" u="none" strike="noStrike" baseline="0" dirty="0">
                <a:latin typeface="AdvOT9b12cd41"/>
              </a:rPr>
              <a:t>and the nanosized, imprinted particles after the removal of templates. </a:t>
            </a:r>
          </a:p>
          <a:p>
            <a:pPr algn="l"/>
            <a:r>
              <a:rPr lang="en-IN" sz="1400" b="0" i="0" u="none" strike="noStrike" baseline="0" dirty="0">
                <a:latin typeface="AdvOT9b12cd41"/>
              </a:rPr>
              <a:t>(B) Schematic diagrams of nanoimprinting process for different forms of N-MIPs. (a) Imprinting on the SiO</a:t>
            </a:r>
            <a:r>
              <a:rPr lang="en-IN" sz="1400" b="0" i="0" u="none" strike="noStrike" baseline="-25000" dirty="0">
                <a:latin typeface="AdvOT9b12cd41"/>
              </a:rPr>
              <a:t>2</a:t>
            </a:r>
            <a:r>
              <a:rPr lang="en-IN" sz="1400" b="0" i="0" u="none" strike="noStrike" baseline="0" dirty="0">
                <a:latin typeface="AdvOT9b12cd41"/>
              </a:rPr>
              <a:t> support for the formation of core–shell imprinted nanoparticles. SiO</a:t>
            </a:r>
            <a:r>
              <a:rPr lang="en-IN" sz="1400" b="0" i="0" u="none" strike="noStrike" baseline="-25000" dirty="0">
                <a:latin typeface="AdvOT9b12cd41"/>
              </a:rPr>
              <a:t>2</a:t>
            </a:r>
            <a:r>
              <a:rPr lang="en-IN" sz="1400" b="0" i="0" u="none" strike="noStrike" baseline="0" dirty="0">
                <a:latin typeface="AdvOT9b12cd41"/>
              </a:rPr>
              <a:t> core particles were first modified with the vinyl functional monomer, followed by initiating an imprinting polymerization reaction, leading to the formation of imprinted shells at the surface of silica particles. </a:t>
            </a:r>
          </a:p>
          <a:p>
            <a:pPr algn="l"/>
            <a:r>
              <a:rPr lang="en-IN" sz="1400" b="0" i="0" u="none" strike="noStrike" baseline="0" dirty="0">
                <a:latin typeface="AdvOT9b12cd41"/>
              </a:rPr>
              <a:t>(b) Imprinting on silica nanotubes for the formation of imprinting nanotubes. SiO</a:t>
            </a:r>
            <a:r>
              <a:rPr lang="en-IN" sz="1400" b="0" i="0" u="none" strike="noStrike" baseline="-25000" dirty="0">
                <a:latin typeface="AdvOT9b12cd41"/>
              </a:rPr>
              <a:t>2</a:t>
            </a:r>
            <a:r>
              <a:rPr lang="en-IN" sz="1400" b="0" i="0" u="none" strike="noStrike" baseline="0" dirty="0">
                <a:latin typeface="AdvOT9b12cd41"/>
              </a:rPr>
              <a:t> nanotubes were first modified with APTS, followed by the sol–gel process, leading to the formation of imprinted shells at the surface of SiO</a:t>
            </a:r>
            <a:r>
              <a:rPr lang="en-IN" sz="1400" b="0" i="0" u="none" strike="noStrike" baseline="-25000" dirty="0">
                <a:latin typeface="AdvOT9b12cd41"/>
              </a:rPr>
              <a:t>2</a:t>
            </a:r>
            <a:r>
              <a:rPr lang="en-IN" sz="1400" b="0" i="0" u="none" strike="noStrike" baseline="0" dirty="0">
                <a:latin typeface="AdvOT9b12cd41"/>
              </a:rPr>
              <a:t> nanotubes. </a:t>
            </a:r>
          </a:p>
          <a:p>
            <a:pPr algn="l"/>
            <a:r>
              <a:rPr lang="en-IN" sz="1400" b="0" i="0" u="none" strike="noStrike" baseline="0" dirty="0">
                <a:latin typeface="AdvOT9b12cd41"/>
              </a:rPr>
              <a:t>(c) Imprinting on a sacrificial membrane support by employing an immobilized protein template approach for the formation of imprinted nanowires. The template molecule was firstly immobilized on the inner wall of a porous alumina membrane, followed by imprinting polymerization reaction, leading to the formation of nanowires by removing supporting alumina.</a:t>
            </a:r>
          </a:p>
        </p:txBody>
      </p:sp>
    </p:spTree>
    <p:extLst>
      <p:ext uri="{BB962C8B-B14F-4D97-AF65-F5344CB8AC3E}">
        <p14:creationId xmlns:p14="http://schemas.microsoft.com/office/powerpoint/2010/main" val="1356231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BBB15B9-5B5D-464A-8F41-14BB0C6F9ED6}"/>
              </a:ext>
            </a:extLst>
          </p:cNvPr>
          <p:cNvSpPr>
            <a:spLocks noGrp="1"/>
          </p:cNvSpPr>
          <p:nvPr>
            <p:ph type="title"/>
          </p:nvPr>
        </p:nvSpPr>
        <p:spPr>
          <a:xfrm>
            <a:off x="142043" y="76601"/>
            <a:ext cx="11762912" cy="1024230"/>
          </a:xfrm>
        </p:spPr>
        <p:txBody>
          <a:bodyPr/>
          <a:lstStyle/>
          <a:p>
            <a:r>
              <a:rPr lang="en-IN" dirty="0"/>
              <a:t>Special imprinting</a:t>
            </a:r>
          </a:p>
        </p:txBody>
      </p:sp>
      <p:sp>
        <p:nvSpPr>
          <p:cNvPr id="5" name="Content Placeholder 2">
            <a:extLst>
              <a:ext uri="{FF2B5EF4-FFF2-40B4-BE49-F238E27FC236}">
                <a16:creationId xmlns:a16="http://schemas.microsoft.com/office/drawing/2014/main" id="{0A6C86E9-9FC1-406C-A9E0-534F46F7DF23}"/>
              </a:ext>
            </a:extLst>
          </p:cNvPr>
          <p:cNvSpPr>
            <a:spLocks noGrp="1"/>
          </p:cNvSpPr>
          <p:nvPr>
            <p:ph idx="1"/>
          </p:nvPr>
        </p:nvSpPr>
        <p:spPr>
          <a:xfrm>
            <a:off x="142043" y="1100831"/>
            <a:ext cx="11762912" cy="5610688"/>
          </a:xfrm>
        </p:spPr>
        <p:txBody>
          <a:bodyPr>
            <a:normAutofit/>
          </a:bodyPr>
          <a:lstStyle/>
          <a:p>
            <a:r>
              <a:rPr lang="en-IN" sz="2400" dirty="0"/>
              <a:t>Some special imprinting strategies have emerged, such as multi-template imprinting, multi-functional monomer imprinting, dummy imprinting and segment imprinting strategies</a:t>
            </a:r>
          </a:p>
        </p:txBody>
      </p:sp>
      <p:pic>
        <p:nvPicPr>
          <p:cNvPr id="7" name="Picture 6">
            <a:extLst>
              <a:ext uri="{FF2B5EF4-FFF2-40B4-BE49-F238E27FC236}">
                <a16:creationId xmlns:a16="http://schemas.microsoft.com/office/drawing/2014/main" id="{FFDC05E4-99B4-4EF5-A246-FDB5C74E343C}"/>
              </a:ext>
            </a:extLst>
          </p:cNvPr>
          <p:cNvPicPr>
            <a:picLocks noChangeAspect="1"/>
          </p:cNvPicPr>
          <p:nvPr/>
        </p:nvPicPr>
        <p:blipFill>
          <a:blip r:embed="rId2"/>
          <a:stretch>
            <a:fillRect/>
          </a:stretch>
        </p:blipFill>
        <p:spPr>
          <a:xfrm>
            <a:off x="416680" y="2415319"/>
            <a:ext cx="7476139" cy="4096452"/>
          </a:xfrm>
          <a:prstGeom prst="rect">
            <a:avLst/>
          </a:prstGeom>
        </p:spPr>
      </p:pic>
      <p:sp>
        <p:nvSpPr>
          <p:cNvPr id="9" name="TextBox 8">
            <a:extLst>
              <a:ext uri="{FF2B5EF4-FFF2-40B4-BE49-F238E27FC236}">
                <a16:creationId xmlns:a16="http://schemas.microsoft.com/office/drawing/2014/main" id="{912F71CA-076E-42AA-85B5-39D09D35CE10}"/>
              </a:ext>
            </a:extLst>
          </p:cNvPr>
          <p:cNvSpPr txBox="1"/>
          <p:nvPr/>
        </p:nvSpPr>
        <p:spPr>
          <a:xfrm>
            <a:off x="7892819" y="4480446"/>
            <a:ext cx="3346881" cy="2031325"/>
          </a:xfrm>
          <a:prstGeom prst="rect">
            <a:avLst/>
          </a:prstGeom>
          <a:noFill/>
        </p:spPr>
        <p:txBody>
          <a:bodyPr wrap="square">
            <a:spAutoFit/>
          </a:bodyPr>
          <a:lstStyle/>
          <a:p>
            <a:r>
              <a:rPr lang="en-IN" dirty="0"/>
              <a:t>Fig.  </a:t>
            </a:r>
            <a:r>
              <a:rPr lang="en-IN" b="1" dirty="0"/>
              <a:t>representation of special imprinting</a:t>
            </a:r>
            <a:r>
              <a:rPr lang="en-IN" dirty="0"/>
              <a:t>. (A) Schematic diagram of multiple template imprinting for multi-analyte binding. (B) Schematic diagram of</a:t>
            </a:r>
          </a:p>
          <a:p>
            <a:r>
              <a:rPr lang="en-IN" dirty="0"/>
              <a:t>multiple functional monomers imprinting for Pb</a:t>
            </a:r>
            <a:r>
              <a:rPr lang="en-IN" baseline="30000" dirty="0"/>
              <a:t>+2</a:t>
            </a:r>
          </a:p>
        </p:txBody>
      </p:sp>
      <p:cxnSp>
        <p:nvCxnSpPr>
          <p:cNvPr id="6" name="Straight Connector 5">
            <a:extLst>
              <a:ext uri="{FF2B5EF4-FFF2-40B4-BE49-F238E27FC236}">
                <a16:creationId xmlns:a16="http://schemas.microsoft.com/office/drawing/2014/main" id="{F4CDB1AF-5F3E-4EEB-8335-CEFD9C6439F8}"/>
              </a:ext>
            </a:extLst>
          </p:cNvPr>
          <p:cNvCxnSpPr/>
          <p:nvPr/>
        </p:nvCxnSpPr>
        <p:spPr>
          <a:xfrm flipV="1">
            <a:off x="142043" y="967666"/>
            <a:ext cx="11479364" cy="62144"/>
          </a:xfrm>
          <a:prstGeom prst="line">
            <a:avLst/>
          </a:prstGeom>
          <a:ln w="38100"/>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0711833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CB503B3-6842-44DE-9A50-E73923F85CEE}"/>
              </a:ext>
            </a:extLst>
          </p:cNvPr>
          <p:cNvSpPr>
            <a:spLocks noGrp="1"/>
          </p:cNvSpPr>
          <p:nvPr>
            <p:ph type="title"/>
          </p:nvPr>
        </p:nvSpPr>
        <p:spPr>
          <a:xfrm>
            <a:off x="142043" y="156500"/>
            <a:ext cx="11762912" cy="1024230"/>
          </a:xfrm>
        </p:spPr>
        <p:txBody>
          <a:bodyPr/>
          <a:lstStyle/>
          <a:p>
            <a:r>
              <a:rPr lang="en-IN" dirty="0"/>
              <a:t>Special imprinting</a:t>
            </a:r>
          </a:p>
        </p:txBody>
      </p:sp>
      <p:pic>
        <p:nvPicPr>
          <p:cNvPr id="7" name="Content Placeholder 6">
            <a:extLst>
              <a:ext uri="{FF2B5EF4-FFF2-40B4-BE49-F238E27FC236}">
                <a16:creationId xmlns:a16="http://schemas.microsoft.com/office/drawing/2014/main" id="{5A95FA02-32C5-434A-8495-02A91E98D5EE}"/>
              </a:ext>
            </a:extLst>
          </p:cNvPr>
          <p:cNvPicPr>
            <a:picLocks noGrp="1" noChangeAspect="1"/>
          </p:cNvPicPr>
          <p:nvPr>
            <p:ph idx="1"/>
          </p:nvPr>
        </p:nvPicPr>
        <p:blipFill>
          <a:blip r:embed="rId2"/>
          <a:stretch>
            <a:fillRect/>
          </a:stretch>
        </p:blipFill>
        <p:spPr>
          <a:xfrm>
            <a:off x="208525" y="1323280"/>
            <a:ext cx="7080041" cy="5430323"/>
          </a:xfrm>
        </p:spPr>
      </p:pic>
      <p:sp>
        <p:nvSpPr>
          <p:cNvPr id="9" name="TextBox 8">
            <a:extLst>
              <a:ext uri="{FF2B5EF4-FFF2-40B4-BE49-F238E27FC236}">
                <a16:creationId xmlns:a16="http://schemas.microsoft.com/office/drawing/2014/main" id="{454BD1D7-E49F-48D6-8490-827F7B48560B}"/>
              </a:ext>
            </a:extLst>
          </p:cNvPr>
          <p:cNvSpPr txBox="1"/>
          <p:nvPr/>
        </p:nvSpPr>
        <p:spPr>
          <a:xfrm>
            <a:off x="7554897" y="1580226"/>
            <a:ext cx="4165411" cy="4247317"/>
          </a:xfrm>
          <a:prstGeom prst="rect">
            <a:avLst/>
          </a:prstGeom>
          <a:noFill/>
        </p:spPr>
        <p:txBody>
          <a:bodyPr wrap="square">
            <a:spAutoFit/>
          </a:bodyPr>
          <a:lstStyle/>
          <a:p>
            <a:r>
              <a:rPr lang="en-IN" dirty="0"/>
              <a:t>(C) Schematic diagram of </a:t>
            </a:r>
            <a:r>
              <a:rPr lang="en-IN" b="1" dirty="0"/>
              <a:t>dummy imprinting.</a:t>
            </a:r>
            <a:r>
              <a:rPr lang="en-IN" dirty="0"/>
              <a:t> Using trinitrophenol (TNP) as the dummy template for determination of 2,4,6-trinitrotoluene (TNT) based on the fact that TNT has a similar structure as TNP. (D) Schematic diagram of</a:t>
            </a:r>
          </a:p>
          <a:p>
            <a:r>
              <a:rPr lang="en-IN" b="1" dirty="0"/>
              <a:t>fragment imprinting</a:t>
            </a:r>
            <a:r>
              <a:rPr lang="en-IN" dirty="0"/>
              <a:t>. Using part of target molecular as the template, recognition sites were created by the removal of the template molecule, the</a:t>
            </a:r>
          </a:p>
          <a:p>
            <a:r>
              <a:rPr lang="en-IN" dirty="0"/>
              <a:t>obtained recognition sites can bind the whole target molecule based on the fact that target molecule has a fragment structure like the template</a:t>
            </a:r>
          </a:p>
          <a:p>
            <a:r>
              <a:rPr lang="en-IN" dirty="0"/>
              <a:t>molecule</a:t>
            </a:r>
          </a:p>
        </p:txBody>
      </p:sp>
      <p:cxnSp>
        <p:nvCxnSpPr>
          <p:cNvPr id="5" name="Straight Connector 4">
            <a:extLst>
              <a:ext uri="{FF2B5EF4-FFF2-40B4-BE49-F238E27FC236}">
                <a16:creationId xmlns:a16="http://schemas.microsoft.com/office/drawing/2014/main" id="{AE690E3B-FAE0-4C9B-AB88-576C17F2BF44}"/>
              </a:ext>
            </a:extLst>
          </p:cNvPr>
          <p:cNvCxnSpPr/>
          <p:nvPr/>
        </p:nvCxnSpPr>
        <p:spPr>
          <a:xfrm flipV="1">
            <a:off x="150384" y="1038687"/>
            <a:ext cx="11479364" cy="62144"/>
          </a:xfrm>
          <a:prstGeom prst="line">
            <a:avLst/>
          </a:prstGeom>
          <a:ln w="38100"/>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370113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419E1D1-8332-4FA3-AAB8-B14F28BB18A2}"/>
              </a:ext>
            </a:extLst>
          </p:cNvPr>
          <p:cNvPicPr>
            <a:picLocks noChangeAspect="1"/>
          </p:cNvPicPr>
          <p:nvPr/>
        </p:nvPicPr>
        <p:blipFill>
          <a:blip r:embed="rId2"/>
          <a:stretch>
            <a:fillRect/>
          </a:stretch>
        </p:blipFill>
        <p:spPr>
          <a:xfrm>
            <a:off x="292963" y="1376039"/>
            <a:ext cx="8374593" cy="5224775"/>
          </a:xfrm>
          <a:prstGeom prst="rect">
            <a:avLst/>
          </a:prstGeom>
          <a:ln w="28575">
            <a:solidFill>
              <a:schemeClr val="tx1"/>
            </a:solidFill>
          </a:ln>
        </p:spPr>
      </p:pic>
      <p:sp>
        <p:nvSpPr>
          <p:cNvPr id="12" name="TextBox 11">
            <a:extLst>
              <a:ext uri="{FF2B5EF4-FFF2-40B4-BE49-F238E27FC236}">
                <a16:creationId xmlns:a16="http://schemas.microsoft.com/office/drawing/2014/main" id="{526B03EE-4612-4B1C-8C3D-5EA7453B6365}"/>
              </a:ext>
            </a:extLst>
          </p:cNvPr>
          <p:cNvSpPr txBox="1"/>
          <p:nvPr/>
        </p:nvSpPr>
        <p:spPr>
          <a:xfrm>
            <a:off x="8806647" y="1376038"/>
            <a:ext cx="3213718" cy="5262979"/>
          </a:xfrm>
          <a:prstGeom prst="rect">
            <a:avLst/>
          </a:prstGeom>
          <a:noFill/>
        </p:spPr>
        <p:txBody>
          <a:bodyPr wrap="square">
            <a:spAutoFit/>
          </a:bodyPr>
          <a:lstStyle/>
          <a:p>
            <a:pPr algn="l"/>
            <a:r>
              <a:rPr lang="en-IN" sz="1400" b="1" i="0" u="none" strike="noStrike" baseline="0" dirty="0">
                <a:latin typeface="AdvOTd3a5f740"/>
              </a:rPr>
              <a:t>Fig. 11 </a:t>
            </a:r>
            <a:r>
              <a:rPr lang="en-IN" sz="1400" b="1" i="0" u="none" strike="noStrike" baseline="0" dirty="0">
                <a:latin typeface="AdvOT9b12cd41"/>
              </a:rPr>
              <a:t>Schemes of stimuli responsive MIPs</a:t>
            </a:r>
            <a:r>
              <a:rPr lang="en-IN" sz="1400" b="0" i="0" u="none" strike="noStrike" baseline="0" dirty="0">
                <a:latin typeface="AdvOT9b12cd41"/>
              </a:rPr>
              <a:t>. </a:t>
            </a:r>
            <a:r>
              <a:rPr lang="en-IN" sz="1400" i="0" u="none" strike="noStrike" baseline="0" dirty="0">
                <a:latin typeface="AdvOT9b12cd41"/>
              </a:rPr>
              <a:t>SR-MIPs are divided into two main types:</a:t>
            </a:r>
            <a:r>
              <a:rPr lang="en-IN" sz="1400" b="1" i="0" u="none" strike="noStrike" baseline="0" dirty="0">
                <a:latin typeface="AdvOT9b12cd41"/>
              </a:rPr>
              <a:t> single responsive MIPs and dual/multi responsive MIPs.</a:t>
            </a:r>
            <a:r>
              <a:rPr lang="en-IN" sz="1400" b="0" i="0" u="none" strike="noStrike" baseline="0" dirty="0">
                <a:latin typeface="AdvOT9b12cd41"/>
              </a:rPr>
              <a:t> Single</a:t>
            </a:r>
          </a:p>
          <a:p>
            <a:pPr algn="l"/>
            <a:r>
              <a:rPr lang="en-IN" sz="1400" b="0" i="0" u="none" strike="noStrike" baseline="0" dirty="0">
                <a:latin typeface="AdvOT9b12cd41"/>
              </a:rPr>
              <a:t>responsive MIPs mainly include magnetic responsive using Fe</a:t>
            </a:r>
            <a:r>
              <a:rPr lang="en-IN" sz="1400" b="0" i="0" u="none" strike="noStrike" baseline="-25000" dirty="0">
                <a:latin typeface="AdvOT9b12cd41"/>
              </a:rPr>
              <a:t>3</a:t>
            </a:r>
            <a:r>
              <a:rPr lang="en-IN" sz="1400" b="0" i="0" u="none" strike="noStrike" baseline="0" dirty="0">
                <a:latin typeface="AdvOT9b12cd41"/>
              </a:rPr>
              <a:t>O</a:t>
            </a:r>
            <a:r>
              <a:rPr lang="en-IN" sz="1400" b="0" i="0" u="none" strike="noStrike" baseline="-25000" dirty="0">
                <a:latin typeface="AdvOT9b12cd41"/>
              </a:rPr>
              <a:t>4</a:t>
            </a:r>
            <a:r>
              <a:rPr lang="en-IN" sz="1400" b="0" i="0" u="none" strike="noStrike" baseline="0" dirty="0">
                <a:latin typeface="AdvOT9b12cd41"/>
              </a:rPr>
              <a:t> as response unit, thermo-responsive using </a:t>
            </a:r>
            <a:r>
              <a:rPr lang="en-IN" sz="1400" b="0" i="0" u="none" strike="noStrike" baseline="0" dirty="0">
                <a:latin typeface="AdvOTd168d80a.I"/>
              </a:rPr>
              <a:t>N</a:t>
            </a:r>
            <a:r>
              <a:rPr lang="en-IN" sz="1400" b="0" i="0" u="none" strike="noStrike" baseline="0" dirty="0">
                <a:latin typeface="AdvOT9b12cd41"/>
              </a:rPr>
              <a:t>-isopropylacrylamide (</a:t>
            </a:r>
            <a:r>
              <a:rPr lang="en-IN" sz="1400" b="0" i="0" u="none" strike="noStrike" baseline="0" dirty="0" err="1">
                <a:latin typeface="AdvOT9b12cd41"/>
              </a:rPr>
              <a:t>NIPAAm</a:t>
            </a:r>
            <a:r>
              <a:rPr lang="en-IN" sz="1400" b="0" i="0" u="none" strike="noStrike" baseline="0" dirty="0">
                <a:latin typeface="AdvOT9b12cd41"/>
              </a:rPr>
              <a:t>) as</a:t>
            </a:r>
          </a:p>
          <a:p>
            <a:pPr algn="l"/>
            <a:r>
              <a:rPr lang="en-IN" sz="1400" b="0" i="0" u="none" strike="noStrike" baseline="0" dirty="0">
                <a:latin typeface="AdvOT9b12cd41"/>
              </a:rPr>
              <a:t>response unit; photo-responsive using azobenzene as response unit and pH responsive MIPs using poly(acrylic</a:t>
            </a:r>
          </a:p>
          <a:p>
            <a:pPr algn="l"/>
            <a:r>
              <a:rPr lang="en-IN" sz="1400" b="0" i="0" u="none" strike="noStrike" baseline="0" dirty="0">
                <a:latin typeface="AdvOT9b12cd41"/>
              </a:rPr>
              <a:t>acid) as response unit; </a:t>
            </a:r>
            <a:r>
              <a:rPr lang="en-IN" sz="1400" b="0" i="0" u="none" strike="noStrike" baseline="0" dirty="0">
                <a:latin typeface="AdvOTd168d80a.I"/>
              </a:rPr>
              <a:t>etc. </a:t>
            </a:r>
            <a:r>
              <a:rPr lang="en-IN" sz="1400" b="0" i="0" u="none" strike="noStrike" baseline="0" dirty="0">
                <a:latin typeface="AdvOT9b12cd41"/>
              </a:rPr>
              <a:t>Dual/multi responsive MIPs mainly include magnetic/thermo responsive MIPs using</a:t>
            </a:r>
          </a:p>
          <a:p>
            <a:pPr algn="l"/>
            <a:r>
              <a:rPr lang="en-IN" sz="1400" b="0" i="0" u="none" strike="noStrike" baseline="0" dirty="0">
                <a:latin typeface="AdvOT9b12cd41"/>
              </a:rPr>
              <a:t>Fe</a:t>
            </a:r>
            <a:r>
              <a:rPr lang="en-IN" sz="1400" b="0" i="0" u="none" strike="noStrike" baseline="-25000" dirty="0">
                <a:latin typeface="AdvOT9b12cd41"/>
              </a:rPr>
              <a:t>3</a:t>
            </a:r>
            <a:r>
              <a:rPr lang="en-IN" sz="1400" b="0" i="0" u="none" strike="noStrike" baseline="0" dirty="0">
                <a:latin typeface="AdvOT9b12cd41"/>
              </a:rPr>
              <a:t>O</a:t>
            </a:r>
            <a:r>
              <a:rPr lang="en-IN" sz="1400" b="0" i="0" u="none" strike="noStrike" baseline="-25000" dirty="0">
                <a:latin typeface="AdvOT9b12cd41"/>
              </a:rPr>
              <a:t>4</a:t>
            </a:r>
            <a:r>
              <a:rPr lang="en-IN" sz="1400" b="0" i="0" u="none" strike="noStrike" baseline="0" dirty="0">
                <a:latin typeface="AdvOT9b12cd41"/>
              </a:rPr>
              <a:t> and </a:t>
            </a:r>
            <a:r>
              <a:rPr lang="en-IN" sz="1400" b="0" i="0" u="none" strike="noStrike" baseline="0" dirty="0" err="1">
                <a:latin typeface="AdvOT9b12cd41"/>
              </a:rPr>
              <a:t>NIPAAm</a:t>
            </a:r>
            <a:r>
              <a:rPr lang="en-IN" sz="1400" b="0" i="0" u="none" strike="noStrike" baseline="0" dirty="0">
                <a:latin typeface="AdvOT9b12cd41"/>
              </a:rPr>
              <a:t> as response units, photo/thermo responsive MIPs using azobenzene and </a:t>
            </a:r>
            <a:r>
              <a:rPr lang="en-IN" sz="1400" b="0" i="0" u="none" strike="noStrike" baseline="0" dirty="0" err="1">
                <a:latin typeface="AdvOT9b12cd41"/>
              </a:rPr>
              <a:t>NIPAAm</a:t>
            </a:r>
            <a:r>
              <a:rPr lang="en-IN" sz="1400" b="0" i="0" u="none" strike="noStrike" baseline="0" dirty="0">
                <a:latin typeface="AdvOT9b12cd41"/>
              </a:rPr>
              <a:t> as response</a:t>
            </a:r>
          </a:p>
          <a:p>
            <a:pPr algn="l"/>
            <a:r>
              <a:rPr lang="en-IN" sz="1400" b="0" i="0" u="none" strike="noStrike" baseline="0" dirty="0">
                <a:latin typeface="AdvOT9b12cd41"/>
              </a:rPr>
              <a:t>units; thermo/pH responsive MIPs using </a:t>
            </a:r>
            <a:r>
              <a:rPr lang="en-IN" sz="1400" b="0" i="0" u="none" strike="noStrike" baseline="0" dirty="0" err="1">
                <a:latin typeface="AdvOT9b12cd41"/>
              </a:rPr>
              <a:t>NIPAAm</a:t>
            </a:r>
            <a:r>
              <a:rPr lang="en-IN" sz="1400" b="0" i="0" u="none" strike="noStrike" baseline="0" dirty="0">
                <a:latin typeface="AdvOT9b12cd41"/>
              </a:rPr>
              <a:t> and 4-vinylphenylboronic acid (</a:t>
            </a:r>
            <a:r>
              <a:rPr lang="en-IN" sz="1400" b="0" i="0" u="none" strike="noStrike" baseline="0" dirty="0">
                <a:latin typeface="AdvOTd168d80a.I"/>
              </a:rPr>
              <a:t>p</a:t>
            </a:r>
            <a:r>
              <a:rPr lang="en-IN" sz="1400" b="0" i="0" u="none" strike="noStrike" baseline="0" dirty="0">
                <a:latin typeface="AdvOT9b12cd41"/>
              </a:rPr>
              <a:t>-VPBA) as response units; thermo/photo/pH responsive MIPs using</a:t>
            </a:r>
          </a:p>
          <a:p>
            <a:pPr algn="l"/>
            <a:r>
              <a:rPr lang="en-IN" sz="1400" b="0" i="0" u="none" strike="noStrike" baseline="0" dirty="0">
                <a:latin typeface="AdvOT9b12cd41"/>
              </a:rPr>
              <a:t>azobenzene, </a:t>
            </a:r>
            <a:r>
              <a:rPr lang="en-IN" sz="1400" b="0" i="0" u="none" strike="noStrike" baseline="0" dirty="0" err="1">
                <a:latin typeface="AdvOT9b12cd41"/>
              </a:rPr>
              <a:t>NIPAAm</a:t>
            </a:r>
            <a:r>
              <a:rPr lang="en-IN" sz="1400" b="0" i="0" u="none" strike="noStrike" baseline="0" dirty="0">
                <a:latin typeface="AdvOT9b12cd41"/>
              </a:rPr>
              <a:t> and 4-((4-methacryloyloxy)-</a:t>
            </a:r>
            <a:r>
              <a:rPr lang="en-IN" sz="1400" b="0" i="0" u="none" strike="noStrike" baseline="0" dirty="0" err="1">
                <a:latin typeface="AdvOT9b12cd41"/>
              </a:rPr>
              <a:t>phenylazo</a:t>
            </a:r>
            <a:r>
              <a:rPr lang="en-IN" sz="1400" b="0" i="0" u="none" strike="noStrike" baseline="0" dirty="0">
                <a:latin typeface="AdvOT9b12cd41"/>
              </a:rPr>
              <a:t>)benzoic acid (MPABA) as response units.</a:t>
            </a:r>
            <a:endParaRPr lang="en-IN" sz="4000" dirty="0"/>
          </a:p>
        </p:txBody>
      </p:sp>
      <p:sp>
        <p:nvSpPr>
          <p:cNvPr id="16" name="TextBox 15">
            <a:extLst>
              <a:ext uri="{FF2B5EF4-FFF2-40B4-BE49-F238E27FC236}">
                <a16:creationId xmlns:a16="http://schemas.microsoft.com/office/drawing/2014/main" id="{428BC3E9-E867-4A64-86B8-9998C70B127D}"/>
              </a:ext>
            </a:extLst>
          </p:cNvPr>
          <p:cNvSpPr txBox="1"/>
          <p:nvPr/>
        </p:nvSpPr>
        <p:spPr>
          <a:xfrm>
            <a:off x="292963" y="257186"/>
            <a:ext cx="6094520" cy="707886"/>
          </a:xfrm>
          <a:prstGeom prst="rect">
            <a:avLst/>
          </a:prstGeom>
          <a:noFill/>
        </p:spPr>
        <p:txBody>
          <a:bodyPr wrap="square">
            <a:spAutoFit/>
          </a:bodyPr>
          <a:lstStyle/>
          <a:p>
            <a:r>
              <a:rPr lang="en-IN" sz="4000" dirty="0">
                <a:latin typeface="+mj-lt"/>
              </a:rPr>
              <a:t>Stimuli responsive MIPs. </a:t>
            </a:r>
          </a:p>
        </p:txBody>
      </p:sp>
      <p:cxnSp>
        <p:nvCxnSpPr>
          <p:cNvPr id="17" name="Straight Connector 16">
            <a:extLst>
              <a:ext uri="{FF2B5EF4-FFF2-40B4-BE49-F238E27FC236}">
                <a16:creationId xmlns:a16="http://schemas.microsoft.com/office/drawing/2014/main" id="{B4F64C66-5860-4AE8-901A-FD555EC39367}"/>
              </a:ext>
            </a:extLst>
          </p:cNvPr>
          <p:cNvCxnSpPr/>
          <p:nvPr/>
        </p:nvCxnSpPr>
        <p:spPr>
          <a:xfrm flipV="1">
            <a:off x="150384" y="1038687"/>
            <a:ext cx="11479364" cy="62144"/>
          </a:xfrm>
          <a:prstGeom prst="line">
            <a:avLst/>
          </a:prstGeom>
          <a:ln w="38100"/>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767736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7CE31D-509A-4EFE-A2BC-4D25D98876EB}"/>
              </a:ext>
            </a:extLst>
          </p:cNvPr>
          <p:cNvSpPr>
            <a:spLocks noGrp="1"/>
          </p:cNvSpPr>
          <p:nvPr>
            <p:ph idx="1"/>
          </p:nvPr>
        </p:nvSpPr>
        <p:spPr>
          <a:xfrm>
            <a:off x="142043" y="1180730"/>
            <a:ext cx="11762912" cy="5520770"/>
          </a:xfrm>
        </p:spPr>
        <p:txBody>
          <a:bodyPr numCol="1">
            <a:normAutofit fontScale="77500" lnSpcReduction="20000"/>
          </a:bodyPr>
          <a:lstStyle/>
          <a:p>
            <a:pPr marL="0" indent="0" algn="just">
              <a:lnSpc>
                <a:spcPct val="120000"/>
              </a:lnSpc>
              <a:buNone/>
            </a:pPr>
            <a:r>
              <a:rPr lang="en-IN" b="1" dirty="0"/>
              <a:t>Sample pre-treatment:  </a:t>
            </a:r>
            <a:r>
              <a:rPr lang="en-IN" b="1" dirty="0">
                <a:solidFill>
                  <a:srgbClr val="FF0000"/>
                </a:solidFill>
              </a:rPr>
              <a:t>(</a:t>
            </a:r>
            <a:r>
              <a:rPr lang="en-IN" dirty="0">
                <a:solidFill>
                  <a:srgbClr val="FF0000"/>
                </a:solidFill>
              </a:rPr>
              <a:t>selective sorbent materials) </a:t>
            </a:r>
            <a:endParaRPr lang="en-IN" b="1" dirty="0"/>
          </a:p>
          <a:p>
            <a:pPr algn="just">
              <a:lnSpc>
                <a:spcPct val="120000"/>
              </a:lnSpc>
            </a:pPr>
            <a:r>
              <a:rPr lang="en-IN" dirty="0"/>
              <a:t>Especially for trace/ultra trace level analytes, samples should be enriched or transformed into optimal forms prior to the final instrument analysis. </a:t>
            </a:r>
          </a:p>
          <a:p>
            <a:pPr algn="just">
              <a:lnSpc>
                <a:spcPct val="120000"/>
              </a:lnSpc>
            </a:pPr>
            <a:r>
              <a:rPr lang="en-IN" dirty="0"/>
              <a:t>Choosing the appropriate sample pre-treatment techniques plays an important role in qualitative and quantitative determination.</a:t>
            </a:r>
          </a:p>
          <a:p>
            <a:pPr lvl="1" algn="just">
              <a:lnSpc>
                <a:spcPct val="120000"/>
              </a:lnSpc>
            </a:pPr>
            <a:r>
              <a:rPr lang="en-IN" sz="2600" dirty="0"/>
              <a:t>Liquid </a:t>
            </a:r>
            <a:r>
              <a:rPr lang="en-IN" sz="2600" dirty="0" err="1"/>
              <a:t>liquid</a:t>
            </a:r>
            <a:r>
              <a:rPr lang="en-IN" sz="2600" dirty="0"/>
              <a:t> extraction (LLE) is the most widely used pre-treatment technique while it has the disadvantages of large organic solvent consumption and low enrichment efficiency. </a:t>
            </a:r>
          </a:p>
          <a:p>
            <a:pPr lvl="1" algn="just">
              <a:lnSpc>
                <a:spcPct val="120000"/>
              </a:lnSpc>
            </a:pPr>
            <a:r>
              <a:rPr lang="en-IN" sz="2600" dirty="0"/>
              <a:t>In order to overcome those drawbacks, a series of extraction techniques have been developed, such as liquid phase microextraction (LPME), solid phase extraction (SPE), solid phase microextraction (SPME) and stir bar sorption extraction (SBSE). </a:t>
            </a:r>
          </a:p>
          <a:p>
            <a:pPr algn="just">
              <a:lnSpc>
                <a:spcPct val="120000"/>
              </a:lnSpc>
            </a:pPr>
            <a:r>
              <a:rPr lang="en-IN" dirty="0"/>
              <a:t>However, these extraction, lack selectivity and suffer from matrix interferences</a:t>
            </a:r>
          </a:p>
          <a:p>
            <a:pPr algn="just">
              <a:lnSpc>
                <a:spcPct val="120000"/>
              </a:lnSpc>
            </a:pPr>
            <a:r>
              <a:rPr lang="en-IN" dirty="0"/>
              <a:t>Fortunately, MIPs have outstanding recognition performances towards target template molecules, and therefore they can be utilized as </a:t>
            </a:r>
            <a:r>
              <a:rPr lang="en-IN" dirty="0">
                <a:solidFill>
                  <a:srgbClr val="FF0000"/>
                </a:solidFill>
              </a:rPr>
              <a:t>selective sorbent materials </a:t>
            </a:r>
            <a:r>
              <a:rPr lang="en-IN" dirty="0"/>
              <a:t>in the customized </a:t>
            </a:r>
            <a:r>
              <a:rPr lang="en-IN" dirty="0" err="1"/>
              <a:t>pretreatment</a:t>
            </a:r>
            <a:r>
              <a:rPr lang="en-IN" dirty="0"/>
              <a:t> techniques. </a:t>
            </a:r>
          </a:p>
        </p:txBody>
      </p:sp>
      <p:sp>
        <p:nvSpPr>
          <p:cNvPr id="4" name="Title 1">
            <a:extLst>
              <a:ext uri="{FF2B5EF4-FFF2-40B4-BE49-F238E27FC236}">
                <a16:creationId xmlns:a16="http://schemas.microsoft.com/office/drawing/2014/main" id="{AB5D2D7C-4EDC-45B2-91C8-3561443C374D}"/>
              </a:ext>
            </a:extLst>
          </p:cNvPr>
          <p:cNvSpPr txBox="1">
            <a:spLocks/>
          </p:cNvSpPr>
          <p:nvPr/>
        </p:nvSpPr>
        <p:spPr>
          <a:xfrm>
            <a:off x="142043" y="156500"/>
            <a:ext cx="11762912" cy="10242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t>Applications of MIPs</a:t>
            </a:r>
            <a:endParaRPr lang="en-IN" dirty="0"/>
          </a:p>
        </p:txBody>
      </p:sp>
      <p:cxnSp>
        <p:nvCxnSpPr>
          <p:cNvPr id="5" name="Straight Connector 4">
            <a:extLst>
              <a:ext uri="{FF2B5EF4-FFF2-40B4-BE49-F238E27FC236}">
                <a16:creationId xmlns:a16="http://schemas.microsoft.com/office/drawing/2014/main" id="{6EEA38A3-4C19-45C9-B03A-B7EA61289A01}"/>
              </a:ext>
            </a:extLst>
          </p:cNvPr>
          <p:cNvCxnSpPr/>
          <p:nvPr/>
        </p:nvCxnSpPr>
        <p:spPr>
          <a:xfrm flipV="1">
            <a:off x="150384" y="1038687"/>
            <a:ext cx="11479364" cy="62144"/>
          </a:xfrm>
          <a:prstGeom prst="line">
            <a:avLst/>
          </a:prstGeom>
          <a:ln w="38100"/>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4609748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9699B88-DE28-4EC2-ACF5-34A2D6A242B3}"/>
              </a:ext>
            </a:extLst>
          </p:cNvPr>
          <p:cNvSpPr>
            <a:spLocks noGrp="1"/>
          </p:cNvSpPr>
          <p:nvPr>
            <p:ph idx="1"/>
          </p:nvPr>
        </p:nvSpPr>
        <p:spPr>
          <a:xfrm>
            <a:off x="142043" y="1180729"/>
            <a:ext cx="11907914" cy="5779363"/>
          </a:xfrm>
        </p:spPr>
        <p:txBody>
          <a:bodyPr numCol="1">
            <a:normAutofit fontScale="92500" lnSpcReduction="10000"/>
          </a:bodyPr>
          <a:lstStyle/>
          <a:p>
            <a:pPr marL="0" indent="0" algn="l">
              <a:lnSpc>
                <a:spcPct val="100000"/>
              </a:lnSpc>
              <a:buNone/>
            </a:pPr>
            <a:r>
              <a:rPr lang="en-IN" sz="2400" b="1" i="0" u="none" strike="noStrike" baseline="0" dirty="0">
                <a:latin typeface="AdvOTaa6301a5.B"/>
              </a:rPr>
              <a:t>Chromatographic separation</a:t>
            </a:r>
            <a:r>
              <a:rPr lang="en-IN" sz="2400" b="0" i="0" u="none" strike="noStrike" baseline="0" dirty="0">
                <a:latin typeface="AdvOTaa6301a5.B"/>
              </a:rPr>
              <a:t>: </a:t>
            </a:r>
          </a:p>
          <a:p>
            <a:pPr>
              <a:lnSpc>
                <a:spcPct val="100000"/>
              </a:lnSpc>
            </a:pPr>
            <a:r>
              <a:rPr lang="en-IN" sz="2400" b="0" i="0" u="none" strike="noStrike" baseline="0" dirty="0">
                <a:latin typeface="AdvOT999035f4"/>
              </a:rPr>
              <a:t>MIPs are also used as stationary phases in chromatography techniques, such as HPLC, capillary electrochromatography (CEC), capillary LC (CLC) and thin layer chromatography (TLC), as packing materials and monolithic column materials, due to their high affinity and selectivity to the target analytes.</a:t>
            </a:r>
          </a:p>
          <a:p>
            <a:pPr marL="0" indent="0" algn="l">
              <a:lnSpc>
                <a:spcPct val="100000"/>
              </a:lnSpc>
              <a:buNone/>
            </a:pPr>
            <a:r>
              <a:rPr lang="en-IN" sz="2400" b="1" i="0" u="none" strike="noStrike" baseline="0" dirty="0">
                <a:latin typeface="AdvOTaa6301a5.B"/>
              </a:rPr>
              <a:t>Chemical and biological sensing</a:t>
            </a:r>
          </a:p>
          <a:p>
            <a:pPr algn="l">
              <a:lnSpc>
                <a:spcPct val="100000"/>
              </a:lnSpc>
            </a:pPr>
            <a:r>
              <a:rPr lang="en-IN" sz="2400" b="0" i="0" u="none" strike="noStrike" baseline="0" dirty="0">
                <a:latin typeface="AdvOT999035f4"/>
              </a:rPr>
              <a:t>The employment of MIPs as specific sensing materials in sensors, namely MIP-based sensors, which were first proposed by </a:t>
            </a:r>
            <a:r>
              <a:rPr lang="en-IN" sz="2400" b="0" i="0" u="none" strike="noStrike" baseline="0" dirty="0" err="1">
                <a:latin typeface="AdvOT999035f4"/>
              </a:rPr>
              <a:t>Mosbach</a:t>
            </a:r>
            <a:r>
              <a:rPr lang="en-IN" sz="2400" b="0" i="0" u="none" strike="noStrike" baseline="0" dirty="0">
                <a:latin typeface="AdvOT999035f4"/>
              </a:rPr>
              <a:t> to monitor the </a:t>
            </a:r>
            <a:r>
              <a:rPr lang="en-IN" sz="2400" b="1" i="0" u="none" strike="noStrike" baseline="0" dirty="0">
                <a:latin typeface="AdvOT999035f4"/>
              </a:rPr>
              <a:t>specific binding of vitamin K1 to a ‘‘surface-imprinted’’ silicon surface by using optical surface ellipsometry</a:t>
            </a:r>
            <a:r>
              <a:rPr lang="en-IN" sz="2400" b="0" i="0" u="none" strike="noStrike" baseline="0" dirty="0">
                <a:latin typeface="AdvOT999035f4"/>
              </a:rPr>
              <a:t>, has made considerable progress due to their high selectivity and stability, simplicity, cost-effectiveness, and versatility in the fields such as clinical diagnostics, environmental control, food analysis and drug screening. </a:t>
            </a:r>
          </a:p>
          <a:p>
            <a:pPr algn="l">
              <a:lnSpc>
                <a:spcPct val="100000"/>
              </a:lnSpc>
            </a:pPr>
            <a:r>
              <a:rPr lang="en-IN" sz="2400" b="0" i="0" u="none" strike="noStrike" baseline="0" dirty="0">
                <a:latin typeface="AdvOT999035f4"/>
              </a:rPr>
              <a:t>The characteristic feature of MIP-based sensors is that the MIPs have </a:t>
            </a:r>
            <a:r>
              <a:rPr lang="en-IN" sz="2400" b="1" i="0" u="none" strike="noStrike" baseline="0" dirty="0">
                <a:latin typeface="AdvOT999035f4"/>
              </a:rPr>
              <a:t>both recognition and transduction properties,</a:t>
            </a:r>
            <a:r>
              <a:rPr lang="en-IN" sz="2400" b="0" i="0" u="none" strike="noStrike" baseline="0" dirty="0">
                <a:latin typeface="AdvOT999035f4"/>
              </a:rPr>
              <a:t> that is, the MIPs as recognition elements can specifically bind target analytes and as transduction elements can generate output signals for detection. </a:t>
            </a:r>
          </a:p>
          <a:p>
            <a:pPr marL="0" indent="0" algn="l">
              <a:lnSpc>
                <a:spcPct val="100000"/>
              </a:lnSpc>
              <a:buNone/>
            </a:pPr>
            <a:r>
              <a:rPr lang="en-IN" sz="2400" b="0" i="0" u="none" strike="noStrike" baseline="0" dirty="0">
                <a:latin typeface="AdvOT999035f4"/>
              </a:rPr>
              <a:t>.</a:t>
            </a:r>
            <a:endParaRPr lang="en-IN" sz="3600" dirty="0"/>
          </a:p>
        </p:txBody>
      </p:sp>
      <p:sp>
        <p:nvSpPr>
          <p:cNvPr id="5" name="Title 1">
            <a:extLst>
              <a:ext uri="{FF2B5EF4-FFF2-40B4-BE49-F238E27FC236}">
                <a16:creationId xmlns:a16="http://schemas.microsoft.com/office/drawing/2014/main" id="{462FF407-54F0-4D6B-AF21-27BBF6168C3E}"/>
              </a:ext>
            </a:extLst>
          </p:cNvPr>
          <p:cNvSpPr txBox="1">
            <a:spLocks/>
          </p:cNvSpPr>
          <p:nvPr/>
        </p:nvSpPr>
        <p:spPr>
          <a:xfrm>
            <a:off x="142043" y="156500"/>
            <a:ext cx="11762912" cy="10242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dirty="0"/>
              <a:t>Applications of MIPs</a:t>
            </a:r>
          </a:p>
        </p:txBody>
      </p:sp>
      <p:cxnSp>
        <p:nvCxnSpPr>
          <p:cNvPr id="8" name="Straight Connector 7">
            <a:extLst>
              <a:ext uri="{FF2B5EF4-FFF2-40B4-BE49-F238E27FC236}">
                <a16:creationId xmlns:a16="http://schemas.microsoft.com/office/drawing/2014/main" id="{5E90DF3B-A10D-470E-80BB-A61E692D5E6A}"/>
              </a:ext>
            </a:extLst>
          </p:cNvPr>
          <p:cNvCxnSpPr/>
          <p:nvPr/>
        </p:nvCxnSpPr>
        <p:spPr>
          <a:xfrm flipV="1">
            <a:off x="150384" y="1038687"/>
            <a:ext cx="11479364" cy="62144"/>
          </a:xfrm>
          <a:prstGeom prst="line">
            <a:avLst/>
          </a:prstGeom>
          <a:ln w="38100"/>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20108458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EE681FECDCB634A88B380210644E33D" ma:contentTypeVersion="2" ma:contentTypeDescription="Create a new document." ma:contentTypeScope="" ma:versionID="37873b6306962399c11eecd0d6223513">
  <xsd:schema xmlns:xsd="http://www.w3.org/2001/XMLSchema" xmlns:xs="http://www.w3.org/2001/XMLSchema" xmlns:p="http://schemas.microsoft.com/office/2006/metadata/properties" xmlns:ns2="bcaef780-bd02-4c5b-98b7-9161c76ba27b" targetNamespace="http://schemas.microsoft.com/office/2006/metadata/properties" ma:root="true" ma:fieldsID="23e97d46f374a3d1adcbd513b51aedb4" ns2:_="">
    <xsd:import namespace="bcaef780-bd02-4c5b-98b7-9161c76ba27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aef780-bd02-4c5b-98b7-9161c76ba2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D3A4235-77AE-49D4-8AA1-1D42B0E7A53E}">
  <ds:schemaRefs>
    <ds:schemaRef ds:uri="http://schemas.microsoft.com/sharepoint/v3/contenttype/forms"/>
  </ds:schemaRefs>
</ds:datastoreItem>
</file>

<file path=customXml/itemProps2.xml><?xml version="1.0" encoding="utf-8"?>
<ds:datastoreItem xmlns:ds="http://schemas.openxmlformats.org/officeDocument/2006/customXml" ds:itemID="{D16AE6BB-E2AA-46AD-8DFF-C129F7F3186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caef780-bd02-4c5b-98b7-9161c76ba27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0FA0F23-48A9-49F2-9C51-3751A2BA141D}">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1871</TotalTime>
  <Words>1462</Words>
  <Application>Microsoft Office PowerPoint</Application>
  <PresentationFormat>Widescreen</PresentationFormat>
  <Paragraphs>66</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Nanoimprinting technology</vt:lpstr>
      <vt:lpstr>Nanoimprinting technology</vt:lpstr>
      <vt:lpstr>Comparison of bulk MIPs and Nanostructured MIPs</vt:lpstr>
      <vt:lpstr>PowerPoint Presentation</vt:lpstr>
      <vt:lpstr>Special imprinting</vt:lpstr>
      <vt:lpstr>Special imprinting</vt:lpstr>
      <vt:lpstr>PowerPoint Presentation</vt:lpstr>
      <vt:lpstr>PowerPoint Presentation</vt:lpstr>
      <vt:lpstr>PowerPoint Presentation</vt:lpstr>
      <vt:lpstr>Applications of MIPs</vt:lpstr>
      <vt:lpstr>Applications of MIPs</vt:lpstr>
      <vt:lpstr>Protein imprinting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Bionan</dc:title>
  <dc:creator>Kritika Narula</dc:creator>
  <cp:lastModifiedBy>Prashant Mishra</cp:lastModifiedBy>
  <cp:revision>72</cp:revision>
  <dcterms:created xsi:type="dcterms:W3CDTF">2021-02-28T11:45:22Z</dcterms:created>
  <dcterms:modified xsi:type="dcterms:W3CDTF">2023-03-27T07:24:30Z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0x0101005EE681FECDCB634A88B380210644E33D</vt:lpwstr>
  </property>
</Properties>
</file>